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88"/>
  </p:notesMasterIdLst>
  <p:sldIdLst>
    <p:sldId id="386" r:id="rId3"/>
    <p:sldId id="379" r:id="rId4"/>
    <p:sldId id="441" r:id="rId5"/>
    <p:sldId id="442" r:id="rId6"/>
    <p:sldId id="443" r:id="rId7"/>
    <p:sldId id="444" r:id="rId8"/>
    <p:sldId id="445" r:id="rId9"/>
    <p:sldId id="446" r:id="rId10"/>
    <p:sldId id="447" r:id="rId11"/>
    <p:sldId id="448" r:id="rId12"/>
    <p:sldId id="449" r:id="rId13"/>
    <p:sldId id="450" r:id="rId14"/>
    <p:sldId id="451" r:id="rId15"/>
    <p:sldId id="452" r:id="rId16"/>
    <p:sldId id="453" r:id="rId17"/>
    <p:sldId id="454" r:id="rId18"/>
    <p:sldId id="455" r:id="rId19"/>
    <p:sldId id="456" r:id="rId20"/>
    <p:sldId id="457" r:id="rId21"/>
    <p:sldId id="458" r:id="rId22"/>
    <p:sldId id="459" r:id="rId23"/>
    <p:sldId id="460" r:id="rId24"/>
    <p:sldId id="461" r:id="rId25"/>
    <p:sldId id="462" r:id="rId26"/>
    <p:sldId id="431" r:id="rId27"/>
    <p:sldId id="432" r:id="rId28"/>
    <p:sldId id="433" r:id="rId29"/>
    <p:sldId id="434" r:id="rId30"/>
    <p:sldId id="435" r:id="rId31"/>
    <p:sldId id="436" r:id="rId32"/>
    <p:sldId id="437" r:id="rId33"/>
    <p:sldId id="438" r:id="rId34"/>
    <p:sldId id="439" r:id="rId35"/>
    <p:sldId id="440" r:id="rId36"/>
    <p:sldId id="463" r:id="rId37"/>
    <p:sldId id="464" r:id="rId38"/>
    <p:sldId id="465" r:id="rId39"/>
    <p:sldId id="466" r:id="rId40"/>
    <p:sldId id="467" r:id="rId41"/>
    <p:sldId id="468" r:id="rId42"/>
    <p:sldId id="391" r:id="rId43"/>
    <p:sldId id="392" r:id="rId44"/>
    <p:sldId id="393" r:id="rId45"/>
    <p:sldId id="394" r:id="rId46"/>
    <p:sldId id="395" r:id="rId47"/>
    <p:sldId id="396" r:id="rId48"/>
    <p:sldId id="397" r:id="rId49"/>
    <p:sldId id="398" r:id="rId50"/>
    <p:sldId id="411" r:id="rId51"/>
    <p:sldId id="412" r:id="rId52"/>
    <p:sldId id="413" r:id="rId53"/>
    <p:sldId id="414" r:id="rId54"/>
    <p:sldId id="415" r:id="rId55"/>
    <p:sldId id="416" r:id="rId56"/>
    <p:sldId id="417" r:id="rId57"/>
    <p:sldId id="418" r:id="rId58"/>
    <p:sldId id="419" r:id="rId59"/>
    <p:sldId id="420" r:id="rId60"/>
    <p:sldId id="421" r:id="rId61"/>
    <p:sldId id="422" r:id="rId62"/>
    <p:sldId id="423" r:id="rId63"/>
    <p:sldId id="424" r:id="rId64"/>
    <p:sldId id="425" r:id="rId65"/>
    <p:sldId id="426" r:id="rId66"/>
    <p:sldId id="427" r:id="rId67"/>
    <p:sldId id="381" r:id="rId68"/>
    <p:sldId id="382" r:id="rId69"/>
    <p:sldId id="387" r:id="rId70"/>
    <p:sldId id="428" r:id="rId71"/>
    <p:sldId id="400" r:id="rId72"/>
    <p:sldId id="389" r:id="rId73"/>
    <p:sldId id="399" r:id="rId74"/>
    <p:sldId id="401" r:id="rId75"/>
    <p:sldId id="402" r:id="rId76"/>
    <p:sldId id="403" r:id="rId77"/>
    <p:sldId id="404" r:id="rId78"/>
    <p:sldId id="405" r:id="rId79"/>
    <p:sldId id="406" r:id="rId80"/>
    <p:sldId id="429" r:id="rId81"/>
    <p:sldId id="409" r:id="rId82"/>
    <p:sldId id="410" r:id="rId83"/>
    <p:sldId id="408" r:id="rId84"/>
    <p:sldId id="430" r:id="rId85"/>
    <p:sldId id="384" r:id="rId86"/>
    <p:sldId id="385" r:id="rId8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5B90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 autoAdjust="0"/>
    <p:restoredTop sz="95007" autoAdjust="0"/>
  </p:normalViewPr>
  <p:slideViewPr>
    <p:cSldViewPr snapToGrid="0">
      <p:cViewPr varScale="1">
        <p:scale>
          <a:sx n="55" d="100"/>
          <a:sy n="55" d="100"/>
        </p:scale>
        <p:origin x="56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B70A8-C861-4130-A842-CEB503C342B2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F3423-B631-44C2-AF7E-FE669A46D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030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772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410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20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952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134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756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666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267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358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827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0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525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76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704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221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4859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2111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929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2628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187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937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03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5734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2863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7689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6565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6941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3036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5032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833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0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4840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955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4894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보험사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retail.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등등이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9400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보험사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retail.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등등이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9675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 설명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실제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고객들은 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Shopping”, “Subway”, “Pizza”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다양한 주제에 대해 관심을 갖고 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기업의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사이트에 진입한 이후 고객들이 나타내는 관심주제는 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MacBook”, “iPad”, “iPhone”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해당기업과 관련된 내용으로 국한되어 나타나는 현상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보이고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그림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2&gt;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성별의 동질성 관점에서 </a:t>
            </a:r>
            <a:r>
              <a:rPr lang="ko-KR" alt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클러스터링을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수행한 경우 서로 다른 관심을 갖는 고객들이 동일 클러스터에 소속될 수 있고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반대로 관심 측면에서 </a:t>
            </a:r>
            <a:r>
              <a:rPr lang="ko-KR" alt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클러스터링을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수</a:t>
            </a: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행한 경우 서로 다른 성별의 고객들이 동일 클러스터에 소속될 수 있음을 보여주고 있다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5967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보험사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retail.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등등이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854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보험사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retail.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등등이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6245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보험사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retail.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등등이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1613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보험사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retail.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등등이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1480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LDA</a:t>
            </a:r>
            <a:r>
              <a:rPr lang="ko-KR" altLang="en-US" dirty="0"/>
              <a:t>에 대한 </a:t>
            </a:r>
            <a:r>
              <a:rPr lang="ko-KR" altLang="en-US" dirty="0" err="1"/>
              <a:t>개념이라기보다는</a:t>
            </a:r>
            <a:r>
              <a:rPr lang="ko-KR" altLang="en-US" dirty="0"/>
              <a:t> 직관적 이해를 돕기 위한 파트</a:t>
            </a:r>
            <a:r>
              <a:rPr lang="en-US" altLang="ko-KR" dirty="0"/>
              <a:t>. </a:t>
            </a:r>
            <a:r>
              <a:rPr lang="ko-KR" altLang="en-US" dirty="0" err="1"/>
              <a:t>무시해도된다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나이브</a:t>
            </a:r>
            <a:r>
              <a:rPr lang="ko-KR" altLang="en-US" dirty="0"/>
              <a:t> </a:t>
            </a:r>
            <a:r>
              <a:rPr lang="ko-KR" altLang="en-US" dirty="0" err="1"/>
              <a:t>베이즈는</a:t>
            </a:r>
            <a:r>
              <a:rPr lang="ko-KR" altLang="en-US" dirty="0"/>
              <a:t> 지도 학습이지만 토픽모델링은 비지도 학습이다</a:t>
            </a:r>
            <a:r>
              <a:rPr lang="en-US" altLang="ko-KR" dirty="0"/>
              <a:t>. </a:t>
            </a:r>
            <a:r>
              <a:rPr lang="ko-KR" altLang="en-US" dirty="0"/>
              <a:t>우리는 문서가 어떤 토픽인지 모른다</a:t>
            </a:r>
            <a:r>
              <a:rPr lang="en-US" altLang="ko-KR" dirty="0"/>
              <a:t>. </a:t>
            </a:r>
            <a:r>
              <a:rPr lang="ko-KR" altLang="en-US" dirty="0"/>
              <a:t>심지어 어떤 토픽이 존재하는지도 모른다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 </a:t>
            </a:r>
            <a:r>
              <a:rPr lang="ko-KR" altLang="en-US" dirty="0" err="1"/>
              <a:t>나이브</a:t>
            </a:r>
            <a:r>
              <a:rPr lang="ko-KR" altLang="en-US" dirty="0"/>
              <a:t> </a:t>
            </a:r>
            <a:r>
              <a:rPr lang="ko-KR" altLang="en-US" dirty="0" err="1"/>
              <a:t>베이즈와</a:t>
            </a:r>
            <a:r>
              <a:rPr lang="ko-KR" altLang="en-US" dirty="0"/>
              <a:t> 같은 원리를 이용할 수 있다</a:t>
            </a:r>
            <a:r>
              <a:rPr lang="en-US" altLang="ko-KR" dirty="0"/>
              <a:t>. </a:t>
            </a:r>
            <a:r>
              <a:rPr lang="ko-KR" altLang="en-US" dirty="0"/>
              <a:t>문서 내 단어가 주어지기 때문이다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나이브베이즈가</a:t>
            </a:r>
            <a:r>
              <a:rPr lang="ko-KR" altLang="en-US" dirty="0"/>
              <a:t> 단어별로 스팸인지 </a:t>
            </a:r>
            <a:r>
              <a:rPr lang="ko-KR" altLang="en-US" dirty="0" err="1"/>
              <a:t>비스팸인지</a:t>
            </a:r>
            <a:r>
              <a:rPr lang="ko-KR" altLang="en-US" dirty="0"/>
              <a:t> 라벨링을 </a:t>
            </a:r>
            <a:r>
              <a:rPr lang="ko-KR" altLang="en-US" dirty="0" err="1"/>
              <a:t>했었다면</a:t>
            </a:r>
            <a:r>
              <a:rPr lang="ko-KR" altLang="en-US" dirty="0"/>
              <a:t> 토픽모델링은 단어별로 해당 토픽인지 라벨링을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비록 스팸 때</a:t>
            </a:r>
            <a:r>
              <a:rPr lang="en-US" altLang="ko-KR" dirty="0"/>
              <a:t>(</a:t>
            </a:r>
            <a:r>
              <a:rPr lang="ko-KR" altLang="en-US" dirty="0"/>
              <a:t>지도학습</a:t>
            </a:r>
            <a:r>
              <a:rPr lang="en-US" altLang="ko-KR" dirty="0"/>
              <a:t>)</a:t>
            </a:r>
            <a:r>
              <a:rPr lang="ko-KR" altLang="en-US" dirty="0"/>
              <a:t>처럼 정해진 값으로 분류가 </a:t>
            </a:r>
            <a:r>
              <a:rPr lang="ko-KR" altLang="en-US" dirty="0" err="1"/>
              <a:t>되진</a:t>
            </a:r>
            <a:r>
              <a:rPr lang="ko-KR" altLang="en-US" dirty="0"/>
              <a:t> 못하지만 단어에 </a:t>
            </a:r>
            <a:r>
              <a:rPr lang="ko-KR" altLang="en-US" dirty="0" err="1"/>
              <a:t>라벨링된</a:t>
            </a:r>
            <a:r>
              <a:rPr lang="ko-KR" altLang="en-US" dirty="0"/>
              <a:t> 값으로 </a:t>
            </a:r>
            <a:r>
              <a:rPr lang="en-US" altLang="ko-KR" dirty="0"/>
              <a:t>P(</a:t>
            </a:r>
            <a:r>
              <a:rPr lang="en-US" altLang="ko-KR" dirty="0" err="1"/>
              <a:t>w|S</a:t>
            </a:r>
            <a:r>
              <a:rPr lang="en-US" altLang="ko-KR" dirty="0"/>
              <a:t>)</a:t>
            </a:r>
            <a:r>
              <a:rPr lang="ko-KR" altLang="en-US" dirty="0"/>
              <a:t>를 구했듯이 토픽모델링도 단어에 </a:t>
            </a:r>
            <a:r>
              <a:rPr lang="ko-KR" altLang="en-US" dirty="0" err="1"/>
              <a:t>라벨링된</a:t>
            </a:r>
            <a:r>
              <a:rPr lang="ko-KR" altLang="en-US" dirty="0"/>
              <a:t> 값으로 </a:t>
            </a:r>
            <a:r>
              <a:rPr lang="en-US" altLang="ko-KR" dirty="0"/>
              <a:t>P(</a:t>
            </a:r>
            <a:r>
              <a:rPr lang="en-US" altLang="ko-KR" dirty="0" err="1"/>
              <a:t>w|T</a:t>
            </a:r>
            <a:r>
              <a:rPr lang="en-US" altLang="ko-KR" dirty="0"/>
              <a:t>)</a:t>
            </a:r>
            <a:r>
              <a:rPr lang="ko-KR" altLang="en-US" dirty="0"/>
              <a:t>를 구한다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2511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그러나 문제가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스팸 여부는 분명이 주어지는 값이고</a:t>
            </a:r>
            <a:r>
              <a:rPr lang="en-US" altLang="ko-KR" dirty="0"/>
              <a:t>, </a:t>
            </a:r>
            <a:r>
              <a:rPr lang="ko-KR" altLang="en-US" dirty="0"/>
              <a:t>스팸인지 아닌지 두 경우로 나뉘어진다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LDA</a:t>
            </a:r>
            <a:r>
              <a:rPr lang="ko-KR" altLang="en-US" dirty="0"/>
              <a:t>의 경우 우리는 어떤 토픽이 주어지는지도 모르는데 </a:t>
            </a:r>
            <a:r>
              <a:rPr lang="ko-KR" altLang="en-US" dirty="0" err="1"/>
              <a:t>라벨링된</a:t>
            </a:r>
            <a:r>
              <a:rPr lang="ko-KR" altLang="en-US" dirty="0"/>
              <a:t> 단어의 가능도를 구할 수 있을까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또한 </a:t>
            </a:r>
            <a:r>
              <a:rPr lang="ko-KR" altLang="en-US" dirty="0" err="1"/>
              <a:t>나이브</a:t>
            </a:r>
            <a:r>
              <a:rPr lang="ko-KR" altLang="en-US" dirty="0"/>
              <a:t> </a:t>
            </a:r>
            <a:r>
              <a:rPr lang="ko-KR" altLang="en-US" dirty="0" err="1"/>
              <a:t>베이즈를</a:t>
            </a:r>
            <a:r>
              <a:rPr lang="ko-KR" altLang="en-US" dirty="0"/>
              <a:t> 구할 때 스팸일 확률을 </a:t>
            </a:r>
            <a:r>
              <a:rPr lang="en-US" altLang="ko-KR" dirty="0"/>
              <a:t>0.5</a:t>
            </a:r>
            <a:r>
              <a:rPr lang="ko-KR" altLang="en-US" dirty="0"/>
              <a:t>로 가정했었다</a:t>
            </a:r>
            <a:r>
              <a:rPr lang="en-US" altLang="ko-KR" dirty="0"/>
              <a:t>. </a:t>
            </a:r>
            <a:r>
              <a:rPr lang="ko-KR" altLang="en-US" dirty="0"/>
              <a:t>그러나 토픽모델링에서는 토픽의 개수도 모를 뿐더러 </a:t>
            </a:r>
            <a:endParaRPr lang="en-US" altLang="ko-KR" dirty="0"/>
          </a:p>
          <a:p>
            <a:r>
              <a:rPr lang="ko-KR" altLang="en-US" dirty="0"/>
              <a:t>토픽이 나올 확률이 </a:t>
            </a:r>
            <a:r>
              <a:rPr lang="ko-KR" altLang="en-US" dirty="0" err="1"/>
              <a:t>동일하다라는</a:t>
            </a:r>
            <a:r>
              <a:rPr lang="ko-KR" altLang="en-US" dirty="0"/>
              <a:t> 가정은 위험하다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메일이 친구에게 온 경우와 친구가 아닌 사람에게 올 확률</a:t>
            </a:r>
            <a:r>
              <a:rPr lang="en-US" altLang="ko-KR" dirty="0"/>
              <a:t>, </a:t>
            </a:r>
            <a:r>
              <a:rPr lang="ko-KR" altLang="en-US" dirty="0"/>
              <a:t>스팸이 친구에게 올 확률</a:t>
            </a:r>
            <a:r>
              <a:rPr lang="en-US" altLang="ko-KR" dirty="0"/>
              <a:t>…</a:t>
            </a:r>
            <a:r>
              <a:rPr lang="ko-KR" altLang="en-US" dirty="0"/>
              <a:t>분류 수가 많아질수록 사전확률을 임의로 정해버리는 것은 문제가 커진다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4182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우리는 </a:t>
            </a:r>
            <a:r>
              <a:rPr lang="ko-KR" altLang="en-US" dirty="0" err="1"/>
              <a:t>나이브베이즈와</a:t>
            </a:r>
            <a:r>
              <a:rPr lang="ko-KR" altLang="en-US" dirty="0"/>
              <a:t> 비슷한 속성을 이용하겠지만 완전히 같은 식을 사용할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몇가지 </a:t>
            </a:r>
            <a:r>
              <a:rPr lang="ko-KR" altLang="en-US"/>
              <a:t>과정이 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087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8271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없는 토픽을 만들어낸다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3160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문서의 토픽분포를 가정하고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907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임의의 토픽이 토픽분포의 확률을 받아 생성된다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3253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토픽의 단어분포도 존재한다고 가정한다</a:t>
            </a:r>
            <a:r>
              <a:rPr lang="en-US" altLang="ko-KR" dirty="0"/>
              <a:t>. </a:t>
            </a:r>
            <a:r>
              <a:rPr lang="ko-KR" altLang="en-US" dirty="0"/>
              <a:t>이를 통해 단어가 생성된다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5558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그림이 그려진다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7721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포인트</a:t>
            </a:r>
            <a:r>
              <a:rPr lang="en-US" altLang="ko-KR" dirty="0"/>
              <a:t>: </a:t>
            </a:r>
            <a:r>
              <a:rPr lang="ko-KR" altLang="en-US" dirty="0"/>
              <a:t>모든 변수가 주어진다면</a:t>
            </a:r>
            <a:r>
              <a:rPr lang="en-US" altLang="ko-KR" dirty="0"/>
              <a:t>?- </a:t>
            </a:r>
            <a:r>
              <a:rPr lang="ko-KR" altLang="en-US" dirty="0"/>
              <a:t>단어를 통해 문서의 토픽을 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8031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9311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볼록 기반</a:t>
            </a:r>
            <a:r>
              <a:rPr lang="en-US" altLang="ko-KR" dirty="0"/>
              <a:t>: </a:t>
            </a:r>
            <a:r>
              <a:rPr lang="ko-KR" altLang="en-US" dirty="0"/>
              <a:t>조건부 확률의 가능도 추정</a:t>
            </a:r>
            <a:endParaRPr lang="en-US" altLang="ko-KR" dirty="0"/>
          </a:p>
          <a:p>
            <a:r>
              <a:rPr lang="ko-KR" altLang="en-US" dirty="0" err="1"/>
              <a:t>기브스</a:t>
            </a:r>
            <a:r>
              <a:rPr lang="en-US" altLang="ko-KR" dirty="0"/>
              <a:t>: </a:t>
            </a:r>
            <a:r>
              <a:rPr lang="ko-KR" altLang="en-US" dirty="0"/>
              <a:t>토픽 샘플에서 시작</a:t>
            </a:r>
            <a:r>
              <a:rPr lang="en-US" altLang="ko-KR" dirty="0"/>
              <a:t>. </a:t>
            </a:r>
            <a:r>
              <a:rPr lang="ko-KR" altLang="en-US" dirty="0" err="1"/>
              <a:t>단어별</a:t>
            </a:r>
            <a:r>
              <a:rPr lang="en-US" altLang="ko-KR" dirty="0"/>
              <a:t> </a:t>
            </a:r>
            <a:r>
              <a:rPr lang="ko-KR" altLang="en-US" dirty="0"/>
              <a:t>임의의 토픽을 주고</a:t>
            </a:r>
            <a:r>
              <a:rPr lang="en-US" altLang="ko-KR" dirty="0"/>
              <a:t>, </a:t>
            </a:r>
            <a:r>
              <a:rPr lang="ko-KR" altLang="en-US" dirty="0"/>
              <a:t>업데이트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9491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어디가 시작이라고 말할 수는 없지만 </a:t>
            </a:r>
            <a:r>
              <a:rPr lang="en-US" altLang="ko-KR" dirty="0"/>
              <a:t>p(</a:t>
            </a:r>
            <a:r>
              <a:rPr lang="en-US" altLang="ko-KR" dirty="0" err="1"/>
              <a:t>T|w</a:t>
            </a:r>
            <a:r>
              <a:rPr lang="en-US" altLang="ko-KR" dirty="0"/>
              <a:t>)</a:t>
            </a:r>
            <a:r>
              <a:rPr lang="ko-KR" altLang="en-US" dirty="0"/>
              <a:t>를 구하기 위해 </a:t>
            </a:r>
            <a:r>
              <a:rPr lang="en-US" altLang="ko-KR" dirty="0"/>
              <a:t>P(</a:t>
            </a:r>
            <a:r>
              <a:rPr lang="en-US" altLang="ko-KR" dirty="0" err="1"/>
              <a:t>w|T</a:t>
            </a:r>
            <a:r>
              <a:rPr lang="en-US" altLang="ko-KR" dirty="0"/>
              <a:t>)</a:t>
            </a:r>
            <a:r>
              <a:rPr lang="ko-KR" altLang="en-US" dirty="0"/>
              <a:t>를 이용한다면 베타 부터 시작하는 것이 좋다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단어에 임의의 토픽을 부여하는 것으로 시작한다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그러면 이제 </a:t>
            </a:r>
            <a:r>
              <a:rPr lang="ko-KR" altLang="en-US" dirty="0" err="1"/>
              <a:t>라벨링된</a:t>
            </a:r>
            <a:r>
              <a:rPr lang="ko-KR" altLang="en-US" dirty="0"/>
              <a:t> 단어가 생겼으며 그 가능도를 추정할 수가 있다</a:t>
            </a:r>
            <a:r>
              <a:rPr lang="en-US" altLang="ko-KR" dirty="0"/>
              <a:t>.(</a:t>
            </a:r>
            <a:r>
              <a:rPr lang="ko-KR" altLang="en-US" dirty="0"/>
              <a:t>토픽의 개수는 우리가 지정해준다</a:t>
            </a:r>
            <a:r>
              <a:rPr lang="en-US" altLang="ko-KR" dirty="0"/>
              <a:t>.)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8829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베타</a:t>
            </a:r>
            <a:r>
              <a:rPr lang="en-US" altLang="ko-KR" dirty="0"/>
              <a:t>,</a:t>
            </a:r>
            <a:r>
              <a:rPr lang="ko-KR" altLang="en-US" dirty="0"/>
              <a:t>더블유</a:t>
            </a:r>
            <a:r>
              <a:rPr lang="en-US" altLang="ko-KR" dirty="0"/>
              <a:t>,</a:t>
            </a:r>
            <a:r>
              <a:rPr lang="ko-KR" altLang="en-US" dirty="0"/>
              <a:t>제트</a:t>
            </a:r>
            <a:r>
              <a:rPr lang="en-US" altLang="ko-KR" dirty="0"/>
              <a:t>,</a:t>
            </a:r>
            <a:r>
              <a:rPr lang="ko-KR" altLang="en-US" dirty="0" err="1"/>
              <a:t>세타가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  <a:r>
              <a:rPr lang="ko-KR" altLang="en-US" dirty="0"/>
              <a:t>이중 베타</a:t>
            </a:r>
            <a:r>
              <a:rPr lang="en-US" altLang="ko-KR" dirty="0"/>
              <a:t>,</a:t>
            </a:r>
            <a:r>
              <a:rPr lang="ko-KR" altLang="en-US" dirty="0"/>
              <a:t>더블유</a:t>
            </a:r>
            <a:r>
              <a:rPr lang="en-US" altLang="ko-KR" dirty="0"/>
              <a:t>,</a:t>
            </a:r>
            <a:r>
              <a:rPr lang="ko-KR" altLang="en-US" dirty="0"/>
              <a:t>제트는 갑자기 주어진 토픽 때문에 생긴 잠재 변수이다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P(</a:t>
            </a:r>
            <a:r>
              <a:rPr lang="ko-KR" altLang="en-US" dirty="0"/>
              <a:t>베타</a:t>
            </a:r>
            <a:r>
              <a:rPr lang="en-US" altLang="ko-KR" dirty="0"/>
              <a:t>,</a:t>
            </a:r>
            <a:r>
              <a:rPr lang="en-US" altLang="ko-KR" dirty="0" err="1"/>
              <a:t>w,z</a:t>
            </a:r>
            <a:r>
              <a:rPr lang="en-US" altLang="ko-KR" dirty="0"/>
              <a:t>,</a:t>
            </a:r>
            <a:r>
              <a:rPr lang="ko-KR" altLang="en-US" dirty="0" err="1"/>
              <a:t>세타</a:t>
            </a:r>
            <a:r>
              <a:rPr lang="en-US" altLang="ko-KR" dirty="0"/>
              <a:t>)</a:t>
            </a:r>
            <a:r>
              <a:rPr lang="ko-KR" altLang="en-US" dirty="0"/>
              <a:t>라는 결합확률 분포를 구하는데 베타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더블유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제트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세타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문서로 이어진다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두 가지 설명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토픽</a:t>
            </a:r>
            <a:r>
              <a:rPr lang="en-US" altLang="ko-KR" dirty="0"/>
              <a:t>-</a:t>
            </a:r>
            <a:r>
              <a:rPr lang="ko-KR" altLang="en-US" dirty="0"/>
              <a:t>단어</a:t>
            </a:r>
            <a:r>
              <a:rPr lang="en-US" altLang="ko-KR" dirty="0"/>
              <a:t>(</a:t>
            </a:r>
            <a:r>
              <a:rPr lang="ko-KR" altLang="en-US" dirty="0"/>
              <a:t>베타</a:t>
            </a:r>
            <a:r>
              <a:rPr lang="en-US" altLang="ko-KR" dirty="0"/>
              <a:t>), </a:t>
            </a:r>
            <a:r>
              <a:rPr lang="ko-KR" altLang="en-US" dirty="0"/>
              <a:t>문서</a:t>
            </a:r>
            <a:r>
              <a:rPr lang="en-US" altLang="ko-KR" dirty="0"/>
              <a:t>-</a:t>
            </a:r>
            <a:r>
              <a:rPr lang="ko-KR" altLang="en-US" dirty="0"/>
              <a:t>토픽</a:t>
            </a:r>
            <a:r>
              <a:rPr lang="en-US" altLang="ko-KR" dirty="0"/>
              <a:t>(</a:t>
            </a:r>
            <a:r>
              <a:rPr lang="ko-KR" altLang="en-US" dirty="0" err="1"/>
              <a:t>세타</a:t>
            </a:r>
            <a:r>
              <a:rPr lang="en-US" altLang="ko-KR" dirty="0"/>
              <a:t>)</a:t>
            </a:r>
            <a:r>
              <a:rPr lang="ko-KR" altLang="en-US" dirty="0"/>
              <a:t>의 결합확률 분포</a:t>
            </a:r>
            <a:r>
              <a:rPr lang="en-US" altLang="ko-KR" dirty="0"/>
              <a:t>.  P(</a:t>
            </a:r>
            <a:r>
              <a:rPr lang="ko-KR" altLang="en-US" dirty="0" err="1"/>
              <a:t>세타</a:t>
            </a:r>
            <a:r>
              <a:rPr lang="en-US" altLang="ko-KR" dirty="0"/>
              <a:t>|</a:t>
            </a:r>
            <a:r>
              <a:rPr lang="ko-KR" altLang="en-US" dirty="0"/>
              <a:t>베타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 err="1">
                <a:sym typeface="Wingdings" panose="05000000000000000000" pitchFamily="2" charset="2"/>
              </a:rPr>
              <a:t>세타를</a:t>
            </a:r>
            <a:r>
              <a:rPr lang="ko-KR" altLang="en-US" dirty="0">
                <a:sym typeface="Wingdings" panose="05000000000000000000" pitchFamily="2" charset="2"/>
              </a:rPr>
              <a:t> 구하고</a:t>
            </a:r>
            <a:r>
              <a:rPr lang="en-US" altLang="ko-KR" dirty="0">
                <a:sym typeface="Wingdings" panose="05000000000000000000" pitchFamily="2" charset="2"/>
              </a:rPr>
              <a:t>, p(</a:t>
            </a:r>
            <a:r>
              <a:rPr lang="ko-KR" altLang="en-US" dirty="0">
                <a:sym typeface="Wingdings" panose="05000000000000000000" pitchFamily="2" charset="2"/>
              </a:rPr>
              <a:t>베타</a:t>
            </a:r>
            <a:r>
              <a:rPr lang="en-US" altLang="ko-KR" dirty="0">
                <a:sym typeface="Wingdings" panose="05000000000000000000" pitchFamily="2" charset="2"/>
              </a:rPr>
              <a:t>|</a:t>
            </a:r>
            <a:r>
              <a:rPr lang="ko-KR" altLang="en-US" dirty="0" err="1">
                <a:sym typeface="Wingdings" panose="05000000000000000000" pitchFamily="2" charset="2"/>
              </a:rPr>
              <a:t>세타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로 베타를 다시 계산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-</a:t>
            </a:r>
            <a:r>
              <a:rPr lang="ko-KR" altLang="en-US" dirty="0">
                <a:sym typeface="Wingdings" panose="05000000000000000000" pitchFamily="2" charset="2"/>
              </a:rPr>
              <a:t>두 분포 간의 관계가 연쇄적이고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가역적이기 때문에 가능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책은 이정도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dirty="0">
                <a:sym typeface="Wingdings" panose="05000000000000000000" pitchFamily="2" charset="2"/>
              </a:rPr>
              <a:t>결합 확률 분포의 독립 변수들이 위의 두 가지 특징을 보일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조건부 확률분포는 결합확률분포에 비례하게 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sym typeface="Wingdings" panose="05000000000000000000" pitchFamily="2" charset="2"/>
              </a:rPr>
              <a:t>우리는 먼저 임의의 베타로 시작해 베타를 사전확률로 한 </a:t>
            </a:r>
            <a:r>
              <a:rPr lang="ko-KR" altLang="en-US" dirty="0" err="1">
                <a:sym typeface="Wingdings" panose="05000000000000000000" pitchFamily="2" charset="2"/>
              </a:rPr>
              <a:t>세타를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표집했지만</a:t>
            </a:r>
            <a:r>
              <a:rPr lang="ko-KR" altLang="en-US" dirty="0">
                <a:sym typeface="Wingdings" panose="05000000000000000000" pitchFamily="2" charset="2"/>
              </a:rPr>
              <a:t> 이는 </a:t>
            </a:r>
            <a:r>
              <a:rPr lang="ko-KR" altLang="en-US" dirty="0" err="1">
                <a:sym typeface="Wingdings" panose="05000000000000000000" pitchFamily="2" charset="2"/>
              </a:rPr>
              <a:t>결합확률포에서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세타를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표집한</a:t>
            </a:r>
            <a:r>
              <a:rPr lang="ko-KR" altLang="en-US" dirty="0">
                <a:sym typeface="Wingdings" panose="05000000000000000000" pitchFamily="2" charset="2"/>
              </a:rPr>
              <a:t> 것과 비례한다는 것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sym typeface="Wingdings" panose="05000000000000000000" pitchFamily="2" charset="2"/>
              </a:rPr>
              <a:t>이 과정을 무수히 많이 </a:t>
            </a:r>
            <a:r>
              <a:rPr lang="ko-KR" altLang="en-US" dirty="0" err="1">
                <a:sym typeface="Wingdings" panose="05000000000000000000" pitchFamily="2" charset="2"/>
              </a:rPr>
              <a:t>많이</a:t>
            </a:r>
            <a:r>
              <a:rPr lang="ko-KR" altLang="en-US" dirty="0">
                <a:sym typeface="Wingdings" panose="05000000000000000000" pitchFamily="2" charset="2"/>
              </a:rPr>
              <a:t> 반복하므로 결합확률분포 </a:t>
            </a:r>
            <a:r>
              <a:rPr lang="en-US" altLang="ko-KR" dirty="0">
                <a:sym typeface="Wingdings" panose="05000000000000000000" pitchFamily="2" charset="2"/>
              </a:rPr>
              <a:t>P(</a:t>
            </a:r>
            <a:r>
              <a:rPr lang="ko-KR" altLang="en-US" dirty="0" err="1">
                <a:sym typeface="Wingdings" panose="05000000000000000000" pitchFamily="2" charset="2"/>
              </a:rPr>
              <a:t>세타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베타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ko-KR" altLang="en-US" dirty="0" err="1">
                <a:sym typeface="Wingdings" panose="05000000000000000000" pitchFamily="2" charset="2"/>
              </a:rPr>
              <a:t>세타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베타를 </a:t>
            </a:r>
            <a:r>
              <a:rPr lang="ko-KR" altLang="en-US" dirty="0" err="1">
                <a:sym typeface="Wingdings" panose="05000000000000000000" pitchFamily="2" charset="2"/>
              </a:rPr>
              <a:t>표집한</a:t>
            </a:r>
            <a:r>
              <a:rPr lang="ko-KR" altLang="en-US" dirty="0">
                <a:sym typeface="Wingdings" panose="05000000000000000000" pitchFamily="2" charset="2"/>
              </a:rPr>
              <a:t> 것과 근사한 결과를 얻게 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2. </a:t>
            </a:r>
            <a:r>
              <a:rPr lang="ko-KR" altLang="en-US" dirty="0">
                <a:sym typeface="Wingdings" panose="05000000000000000000" pitchFamily="2" charset="2"/>
              </a:rPr>
              <a:t>더 환원된 형태에서 생각해보면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나이브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베이즈처럼</a:t>
            </a:r>
            <a:r>
              <a:rPr lang="en-US" altLang="ko-KR" dirty="0">
                <a:sym typeface="Wingdings" panose="05000000000000000000" pitchFamily="2" charset="2"/>
              </a:rPr>
              <a:t> P(</a:t>
            </a:r>
            <a:r>
              <a:rPr lang="en-US" altLang="ko-KR" dirty="0" err="1">
                <a:sym typeface="Wingdings" panose="05000000000000000000" pitchFamily="2" charset="2"/>
              </a:rPr>
              <a:t>w|z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를 구해야 한다</a:t>
            </a:r>
            <a:r>
              <a:rPr lang="en-US" altLang="ko-KR" dirty="0">
                <a:sym typeface="Wingdings" panose="05000000000000000000" pitchFamily="2" charset="2"/>
              </a:rPr>
              <a:t>. (z</a:t>
            </a:r>
            <a:r>
              <a:rPr lang="ko-KR" altLang="en-US" dirty="0">
                <a:sym typeface="Wingdings" panose="05000000000000000000" pitchFamily="2" charset="2"/>
              </a:rPr>
              <a:t> 가 단어가 특정주제에 속할 확률이므로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우리가 원하는 것은 그런 분포가 주어졌을 때 실제 그 단어가 나올 </a:t>
            </a:r>
            <a:r>
              <a:rPr lang="ko-KR" altLang="en-US" dirty="0" err="1">
                <a:sym typeface="Wingdings" panose="05000000000000000000" pitchFamily="2" charset="2"/>
              </a:rPr>
              <a:t>가능도이다</a:t>
            </a:r>
            <a:r>
              <a:rPr lang="en-US" altLang="ko-KR" dirty="0">
                <a:sym typeface="Wingdings" panose="05000000000000000000" pitchFamily="2" charset="2"/>
              </a:rPr>
              <a:t>.) </a:t>
            </a:r>
            <a:r>
              <a:rPr lang="en-US" altLang="ko-KR" dirty="0" err="1">
                <a:sym typeface="Wingdings" panose="05000000000000000000" pitchFamily="2" charset="2"/>
              </a:rPr>
              <a:t>w~multinomial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베타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이며 </a:t>
            </a:r>
            <a:r>
              <a:rPr lang="en-US" altLang="ko-KR" dirty="0" err="1">
                <a:sym typeface="Wingdings" panose="05000000000000000000" pitchFamily="2" charset="2"/>
              </a:rPr>
              <a:t>z~multinomial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 err="1">
                <a:sym typeface="Wingdings" panose="05000000000000000000" pitchFamily="2" charset="2"/>
              </a:rPr>
              <a:t>세타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며 각각 사전확률분포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 err="1">
                <a:sym typeface="Wingdings" panose="05000000000000000000" pitchFamily="2" charset="2"/>
              </a:rPr>
              <a:t>디리클레</a:t>
            </a:r>
            <a:r>
              <a:rPr lang="ko-KR" altLang="en-US" dirty="0">
                <a:sym typeface="Wingdings" panose="05000000000000000000" pitchFamily="2" charset="2"/>
              </a:rPr>
              <a:t> 분포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가 주어진다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이항분포 </a:t>
            </a:r>
            <a:r>
              <a:rPr lang="en-US" altLang="ko-KR" dirty="0">
                <a:sym typeface="Wingdings" panose="05000000000000000000" pitchFamily="2" charset="2"/>
              </a:rPr>
              <a:t>p</a:t>
            </a:r>
            <a:r>
              <a:rPr lang="ko-KR" altLang="en-US" dirty="0">
                <a:sym typeface="Wingdings" panose="05000000000000000000" pitchFamily="2" charset="2"/>
              </a:rPr>
              <a:t>확률의 사건을 </a:t>
            </a:r>
            <a:r>
              <a:rPr lang="en-US" altLang="ko-KR" dirty="0">
                <a:sym typeface="Wingdings" panose="05000000000000000000" pitchFamily="2" charset="2"/>
              </a:rPr>
              <a:t>n</a:t>
            </a:r>
            <a:r>
              <a:rPr lang="ko-KR" altLang="en-US" dirty="0">
                <a:sym typeface="Wingdings" panose="05000000000000000000" pitchFamily="2" charset="2"/>
              </a:rPr>
              <a:t>번 시행 했을 때 성공횟수</a:t>
            </a:r>
            <a:r>
              <a:rPr lang="en-US" altLang="ko-KR" dirty="0">
                <a:sym typeface="Wingdings" panose="05000000000000000000" pitchFamily="2" charset="2"/>
              </a:rPr>
              <a:t>: p</a:t>
            </a:r>
            <a:r>
              <a:rPr lang="ko-KR" altLang="en-US" dirty="0">
                <a:sym typeface="Wingdings" panose="05000000000000000000" pitchFamily="2" charset="2"/>
              </a:rPr>
              <a:t>를 공유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err="1">
                <a:sym typeface="Wingdings" panose="05000000000000000000" pitchFamily="2" charset="2"/>
              </a:rPr>
              <a:t>세타는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n</a:t>
            </a:r>
            <a:r>
              <a:rPr lang="ko-KR" altLang="en-US" dirty="0">
                <a:sym typeface="Wingdings" panose="05000000000000000000" pitchFamily="2" charset="2"/>
              </a:rPr>
              <a:t>개의 문서 토픽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개수 </a:t>
            </a:r>
            <a:r>
              <a:rPr lang="en-US" altLang="ko-KR" dirty="0">
                <a:sym typeface="Wingdings" panose="05000000000000000000" pitchFamily="2" charset="2"/>
              </a:rPr>
              <a:t>k</a:t>
            </a:r>
            <a:r>
              <a:rPr lang="ko-KR" altLang="en-US" dirty="0">
                <a:sym typeface="Wingdings" panose="05000000000000000000" pitchFamily="2" charset="2"/>
              </a:rPr>
              <a:t>개의 값에 대한 다항분포</a:t>
            </a:r>
            <a:r>
              <a:rPr lang="en-US" altLang="ko-KR" dirty="0">
                <a:sym typeface="Wingdings" panose="05000000000000000000" pitchFamily="2" charset="2"/>
              </a:rPr>
              <a:t>.:</a:t>
            </a:r>
            <a:r>
              <a:rPr lang="ko-KR" altLang="en-US" dirty="0">
                <a:sym typeface="Wingdings" panose="05000000000000000000" pitchFamily="2" charset="2"/>
              </a:rPr>
              <a:t>어떤 확률을 공유</a:t>
            </a:r>
            <a:r>
              <a:rPr lang="en-US" altLang="ko-KR" dirty="0">
                <a:sym typeface="Wingdings" panose="05000000000000000000" pitchFamily="2" charset="2"/>
              </a:rPr>
              <a:t>.)</a:t>
            </a:r>
          </a:p>
          <a:p>
            <a:pPr marL="0" indent="0">
              <a:buNone/>
            </a:pPr>
            <a:r>
              <a:rPr lang="ko-KR" altLang="en-US" dirty="0">
                <a:sym typeface="Wingdings" panose="05000000000000000000" pitchFamily="2" charset="2"/>
              </a:rPr>
              <a:t>각설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결국에는 베타와 </a:t>
            </a:r>
            <a:r>
              <a:rPr lang="ko-KR" altLang="en-US" dirty="0" err="1">
                <a:sym typeface="Wingdings" panose="05000000000000000000" pitchFamily="2" charset="2"/>
              </a:rPr>
              <a:t>세타로</a:t>
            </a:r>
            <a:r>
              <a:rPr lang="ko-KR" altLang="en-US" dirty="0">
                <a:sym typeface="Wingdings" panose="05000000000000000000" pitchFamily="2" charset="2"/>
              </a:rPr>
              <a:t> 확장될 것이라는 것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sym typeface="Wingdings" panose="05000000000000000000" pitchFamily="2" charset="2"/>
              </a:rPr>
              <a:t>연쇄적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시간의 흐름대로 일어난다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sym typeface="Wingdings" panose="05000000000000000000" pitchFamily="2" charset="2"/>
              </a:rPr>
              <a:t>가역적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되돌릴 수도 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062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6299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디리클레</a:t>
            </a:r>
            <a:r>
              <a:rPr lang="ko-KR" altLang="en-US" dirty="0"/>
              <a:t> 분포는 토픽샘플</a:t>
            </a:r>
            <a:r>
              <a:rPr lang="en-US" altLang="ko-KR" dirty="0"/>
              <a:t>(</a:t>
            </a:r>
            <a:r>
              <a:rPr lang="ko-KR" altLang="en-US" dirty="0"/>
              <a:t>연속 </a:t>
            </a:r>
            <a:r>
              <a:rPr lang="ko-KR" altLang="en-US" dirty="0" err="1"/>
              <a:t>확률분포이며</a:t>
            </a:r>
            <a:r>
              <a:rPr lang="ko-KR" altLang="en-US" dirty="0"/>
              <a:t> 모든 변수합은 </a:t>
            </a:r>
            <a:r>
              <a:rPr lang="en-US" altLang="ko-KR" dirty="0"/>
              <a:t>1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아무 조건 없이 토픽이 일어날 확률</a:t>
            </a:r>
            <a:r>
              <a:rPr lang="en-US" altLang="ko-KR" dirty="0"/>
              <a:t>)</a:t>
            </a:r>
            <a:r>
              <a:rPr lang="ko-KR" altLang="en-US" dirty="0"/>
              <a:t> 자체를 의미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3213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디리클레</a:t>
            </a:r>
            <a:r>
              <a:rPr lang="ko-KR" altLang="en-US" dirty="0"/>
              <a:t> 분포는 토픽샘플</a:t>
            </a:r>
            <a:r>
              <a:rPr lang="en-US" altLang="ko-KR" dirty="0"/>
              <a:t>(</a:t>
            </a:r>
            <a:r>
              <a:rPr lang="ko-KR" altLang="en-US" dirty="0"/>
              <a:t>연속 </a:t>
            </a:r>
            <a:r>
              <a:rPr lang="ko-KR" altLang="en-US" dirty="0" err="1"/>
              <a:t>확률분포이며</a:t>
            </a:r>
            <a:r>
              <a:rPr lang="ko-KR" altLang="en-US" dirty="0"/>
              <a:t> 모든 변수합은 </a:t>
            </a:r>
            <a:r>
              <a:rPr lang="en-US" altLang="ko-KR" dirty="0"/>
              <a:t>1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아무 조건 없이 토픽이 일어날 확률</a:t>
            </a:r>
            <a:r>
              <a:rPr lang="en-US" altLang="ko-KR" dirty="0"/>
              <a:t>)</a:t>
            </a:r>
            <a:r>
              <a:rPr lang="ko-KR" altLang="en-US" dirty="0"/>
              <a:t> 자체를 의미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문서당 토픽분포와 토픽당 단어분포의 각각 켤레사전분포일 수 있다</a:t>
            </a:r>
            <a:r>
              <a:rPr lang="en-US" altLang="ko-KR" dirty="0"/>
              <a:t>. </a:t>
            </a:r>
            <a:r>
              <a:rPr lang="ko-KR" altLang="en-US" dirty="0"/>
              <a:t>결국에는 두 변수가 정해지는 값에 따라 사전확률 분포는 영향을 받게 된다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4862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디리클레</a:t>
            </a:r>
            <a:r>
              <a:rPr lang="ko-KR" altLang="en-US" dirty="0"/>
              <a:t> 분포는 토픽샘플</a:t>
            </a:r>
            <a:r>
              <a:rPr lang="en-US" altLang="ko-KR" dirty="0"/>
              <a:t>(</a:t>
            </a:r>
            <a:r>
              <a:rPr lang="ko-KR" altLang="en-US" dirty="0"/>
              <a:t>연속 </a:t>
            </a:r>
            <a:r>
              <a:rPr lang="ko-KR" altLang="en-US" dirty="0" err="1"/>
              <a:t>확률분포이며</a:t>
            </a:r>
            <a:r>
              <a:rPr lang="ko-KR" altLang="en-US" dirty="0"/>
              <a:t> 모든 변수합은 </a:t>
            </a:r>
            <a:r>
              <a:rPr lang="en-US" altLang="ko-KR" dirty="0"/>
              <a:t>1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아무 조건 없이 토픽이 일어날 확률</a:t>
            </a:r>
            <a:r>
              <a:rPr lang="en-US" altLang="ko-KR" dirty="0"/>
              <a:t>)</a:t>
            </a:r>
            <a:r>
              <a:rPr lang="ko-KR" altLang="en-US" dirty="0"/>
              <a:t> 자체를 의미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문서당 토픽분포와 토픽당 단어분포의 각각 켤레사전분포일 수 있다</a:t>
            </a:r>
            <a:r>
              <a:rPr lang="en-US" altLang="ko-KR" dirty="0"/>
              <a:t>. </a:t>
            </a:r>
            <a:r>
              <a:rPr lang="ko-KR" altLang="en-US" dirty="0"/>
              <a:t>결국에는 두 변수가 정해지는 값에 따라 사전확률 분포는 영향을 받게 된다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4524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디리클레</a:t>
            </a:r>
            <a:r>
              <a:rPr lang="ko-KR" altLang="en-US" dirty="0"/>
              <a:t> 분포는 토픽샘플</a:t>
            </a:r>
            <a:r>
              <a:rPr lang="en-US" altLang="ko-KR" dirty="0"/>
              <a:t>(</a:t>
            </a:r>
            <a:r>
              <a:rPr lang="ko-KR" altLang="en-US" dirty="0"/>
              <a:t>연속 </a:t>
            </a:r>
            <a:r>
              <a:rPr lang="ko-KR" altLang="en-US" dirty="0" err="1"/>
              <a:t>확률분포이며</a:t>
            </a:r>
            <a:r>
              <a:rPr lang="ko-KR" altLang="en-US" dirty="0"/>
              <a:t> 모든 변수합은 </a:t>
            </a:r>
            <a:r>
              <a:rPr lang="en-US" altLang="ko-KR" dirty="0"/>
              <a:t>1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아무 조건 없이 토픽이 일어날 확률</a:t>
            </a:r>
            <a:r>
              <a:rPr lang="en-US" altLang="ko-KR" dirty="0"/>
              <a:t>)</a:t>
            </a:r>
            <a:r>
              <a:rPr lang="ko-KR" altLang="en-US" dirty="0"/>
              <a:t> 자체를 의미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문서당 토픽분포와 토픽당 단어분포의 각각 켤레사전분포일 수 있다</a:t>
            </a:r>
            <a:r>
              <a:rPr lang="en-US" altLang="ko-KR" dirty="0"/>
              <a:t>. </a:t>
            </a:r>
            <a:r>
              <a:rPr lang="ko-KR" altLang="en-US" dirty="0"/>
              <a:t>결국에는 두 변수가 정해지는 값에 따라 사전확률 분포는 영향을 받게 된다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9354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특정 토픽에 특정 단어가 나타날 확률을 내어줌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예컨대 위 그림에서 노란색 토픽엔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단어가 등장할 확률이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0.04, dna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0.02, genetic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0.01.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노란색 토픽은 대략 ‘유전자’ 관련 주제임을 파악 가능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0930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이번엔 문서를 봄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주어진 문서를 보면 파란색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빨간색 토픽에 해당하는 단어보다는 노란색 토픽에 해당하는 단어들이 많음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위 문서의 메인 주제는 노란색 토픽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유전자 관련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가능성이 큼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이렇듯 문서의 토픽 비중 또한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산출 결과물임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6907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Topic proportions&amp;assignments </a:t>
            </a:r>
            <a:r>
              <a:rPr lang="ko-KR" altLang="en-US"/>
              <a:t>가 </a:t>
            </a:r>
            <a:r>
              <a:rPr lang="en-US" altLang="ko-KR"/>
              <a:t>LDA</a:t>
            </a:r>
            <a:r>
              <a:rPr lang="ko-KR" altLang="en-US"/>
              <a:t>의 핵심 프로세스</a:t>
            </a:r>
            <a:r>
              <a:rPr lang="en-US" altLang="ko-KR"/>
              <a:t>.</a:t>
            </a:r>
          </a:p>
          <a:p>
            <a:r>
              <a:rPr lang="ko-KR" altLang="en-US"/>
              <a:t>글쓰기를 예</a:t>
            </a:r>
            <a:r>
              <a:rPr lang="en-US" altLang="ko-KR"/>
              <a:t>,</a:t>
            </a:r>
            <a:r>
              <a:rPr lang="en-US" altLang="ko-KR" baseline="0"/>
              <a:t> </a:t>
            </a:r>
            <a:r>
              <a:rPr lang="ko-KR" altLang="en-US" baseline="0"/>
              <a:t>글감 내지 주제를 선정 </a:t>
            </a:r>
            <a:r>
              <a:rPr lang="en-US" altLang="ko-KR" baseline="0"/>
              <a:t>-&gt; </a:t>
            </a:r>
            <a:r>
              <a:rPr lang="ko-KR" altLang="en-US" baseline="0"/>
              <a:t>글 작성시 어떤 단어를 써야 할지 결정</a:t>
            </a:r>
            <a:endParaRPr lang="en-US" altLang="ko-KR" baseline="0"/>
          </a:p>
          <a:p>
            <a:r>
              <a:rPr lang="en-US" altLang="ko-KR" baseline="0"/>
              <a:t>LDA</a:t>
            </a:r>
            <a:r>
              <a:rPr lang="ko-KR" altLang="en-US" baseline="0"/>
              <a:t>도 동일</a:t>
            </a:r>
            <a:r>
              <a:rPr lang="en-US" altLang="ko-KR" baseline="0"/>
              <a:t>, </a:t>
            </a:r>
            <a:r>
              <a:rPr lang="ko-KR" altLang="en-US" baseline="0"/>
              <a:t>말뭉치로부터 얻은 토픽 분포로부터 토픽 선정 </a:t>
            </a:r>
            <a:r>
              <a:rPr lang="en-US" altLang="ko-KR" baseline="0"/>
              <a:t>-&gt; </a:t>
            </a:r>
            <a:r>
              <a:rPr lang="ko-KR" altLang="en-US" baseline="0"/>
              <a:t>토픽에 해당하는 단어 선정</a:t>
            </a:r>
            <a:endParaRPr lang="en-US" altLang="ko-KR" baseline="0"/>
          </a:p>
          <a:p>
            <a:r>
              <a:rPr lang="ko-KR" altLang="en-US" baseline="0"/>
              <a:t>이것이 </a:t>
            </a:r>
            <a:r>
              <a:rPr lang="en-US" altLang="ko-KR" baseline="0"/>
              <a:t>LDA</a:t>
            </a:r>
            <a:r>
              <a:rPr lang="ko-KR" altLang="en-US" baseline="0"/>
              <a:t>가 가정하는 문서 생성 과정</a:t>
            </a:r>
            <a:endParaRPr lang="en-US" altLang="ko-KR" baseline="0"/>
          </a:p>
          <a:p>
            <a:r>
              <a:rPr lang="ko-KR" altLang="en-US" baseline="0"/>
              <a:t>반대로</a:t>
            </a:r>
            <a:r>
              <a:rPr lang="en-US" altLang="ko-KR" baseline="0"/>
              <a:t>, </a:t>
            </a:r>
            <a:r>
              <a:rPr lang="ko-KR" altLang="en-US" baseline="0"/>
              <a:t>현재 문서에 등장한 단어는 어디 토픽에서 뽑힌 걸까</a:t>
            </a:r>
            <a:r>
              <a:rPr lang="en-US" altLang="ko-KR" baseline="0"/>
              <a:t>? -&gt; </a:t>
            </a:r>
            <a:r>
              <a:rPr lang="ko-KR" altLang="en-US" baseline="0"/>
              <a:t>알기 어렵다</a:t>
            </a:r>
            <a:r>
              <a:rPr lang="en-US" altLang="ko-KR" baseline="0"/>
              <a:t>.</a:t>
            </a:r>
          </a:p>
          <a:p>
            <a:r>
              <a:rPr lang="ko-KR" altLang="en-US" baseline="0"/>
              <a:t>그런데</a:t>
            </a:r>
            <a:r>
              <a:rPr lang="en-US" altLang="ko-KR" baseline="0"/>
              <a:t>, LDA</a:t>
            </a:r>
            <a:r>
              <a:rPr lang="ko-KR" altLang="en-US" baseline="0"/>
              <a:t>는 그 어려운 것을 해낸다</a:t>
            </a:r>
            <a:r>
              <a:rPr lang="en-US" altLang="ko-KR" baseline="0"/>
              <a:t>. </a:t>
            </a:r>
            <a:r>
              <a:rPr lang="ko-KR" altLang="en-US" baseline="0"/>
              <a:t>말뭉치 이면에 존재하는 정보를 추론하고</a:t>
            </a:r>
            <a:r>
              <a:rPr lang="en-US" altLang="ko-KR" baseline="0"/>
              <a:t>, </a:t>
            </a:r>
            <a:r>
              <a:rPr lang="ko-KR" altLang="en-US" baseline="0"/>
              <a:t>그래서 잠재</a:t>
            </a:r>
            <a:r>
              <a:rPr lang="en-US" altLang="ko-KR" baseline="0"/>
              <a:t>(Latent)</a:t>
            </a:r>
            <a:r>
              <a:rPr lang="ko-KR" altLang="en-US" baseline="0"/>
              <a:t>란 이름이 붙었다</a:t>
            </a:r>
            <a:r>
              <a:rPr lang="en-US" altLang="ko-KR" baseline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8020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2455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ea typeface="+mn-ea"/>
              </a:rPr>
              <a:t>documents :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  <a:ea typeface="+mn-ea"/>
              </a:rPr>
              <a:t>문서의 집합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ea typeface="+mn-ea"/>
              </a:rPr>
              <a:t>,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  <a:ea typeface="+mn-ea"/>
              </a:rPr>
              <a:t>각 문서는 단어들의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ea typeface="+mn-ea"/>
              </a:rPr>
              <a:t>list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  <a:ea typeface="+mn-ea"/>
              </a:rPr>
              <a:t>로 구성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  <a:ea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document_topics</a:t>
            </a:r>
            <a:r>
              <a:rPr kumimoji="0" lang="en-US" altLang="ko-KR" sz="12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 : 0~(K-1)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  <a:ea typeface="+mn-ea"/>
              </a:rPr>
              <a:t> 사이의 숫자로 표기된 토픽들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ea typeface="+mn-ea"/>
              </a:rPr>
              <a:t>.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  <a:ea typeface="+mn-ea"/>
              </a:rPr>
              <a:t>각 문서의 개별 단어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5694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(2)</a:t>
            </a:r>
            <a:r>
              <a:rPr lang="en-US" altLang="ko-KR" baseline="0"/>
              <a:t> </a:t>
            </a:r>
            <a:r>
              <a:rPr lang="ko-KR" altLang="en-US" baseline="0"/>
              <a:t>각 문서의 각 단어를 하나씩 살펴보며</a:t>
            </a:r>
            <a:r>
              <a:rPr lang="en-US" altLang="ko-KR" baseline="0"/>
              <a:t>, </a:t>
            </a:r>
            <a:r>
              <a:rPr lang="ko-KR" altLang="en-US" baseline="0"/>
              <a:t>현재 문서의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648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34431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53502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6388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13208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0431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5093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39906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6888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5124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70172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346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42094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43562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374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191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02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606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93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B4DF-052F-4828-AA2D-8175440B7EC6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0FA9-2D4E-49DF-BC06-FE4B838252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478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B4DF-052F-4828-AA2D-8175440B7EC6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0FA9-2D4E-49DF-BC06-FE4B838252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09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B4DF-052F-4828-AA2D-8175440B7EC6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0FA9-2D4E-49DF-BC06-FE4B838252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684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B4DF-052F-4828-AA2D-8175440B7EC6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0FA9-2D4E-49DF-BC06-FE4B838252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553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B4DF-052F-4828-AA2D-8175440B7EC6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0FA9-2D4E-49DF-BC06-FE4B838252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162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B4DF-052F-4828-AA2D-8175440B7EC6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0FA9-2D4E-49DF-BC06-FE4B838252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9043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B4DF-052F-4828-AA2D-8175440B7EC6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0FA9-2D4E-49DF-BC06-FE4B838252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042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B4DF-052F-4828-AA2D-8175440B7EC6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0FA9-2D4E-49DF-BC06-FE4B838252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7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6956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B4DF-052F-4828-AA2D-8175440B7EC6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0FA9-2D4E-49DF-BC06-FE4B838252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6943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B4DF-052F-4828-AA2D-8175440B7EC6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0FA9-2D4E-49DF-BC06-FE4B838252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2054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B4DF-052F-4828-AA2D-8175440B7EC6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B0FA9-2D4E-49DF-BC06-FE4B838252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9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075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48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477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190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545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271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863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45523-7726-4B63-B30B-297575111E08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704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377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0B4DF-052F-4828-AA2D-8175440B7EC6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B0FA9-2D4E-49DF-BC06-FE4B838252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36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aracter_encoding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questions/19212306/whats-the-difference-between-ascii-and-unicode" TargetMode="External"/><Relationship Id="rId5" Type="http://schemas.openxmlformats.org/officeDocument/2006/relationships/hyperlink" Target="https://www.slideshare.net/dahlmoon/string-20160310" TargetMode="External"/><Relationship Id="rId4" Type="http://schemas.openxmlformats.org/officeDocument/2006/relationships/hyperlink" Target="http://ssaemo.tistory.com/28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/library/re.html#module-r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3.cs.stonybrook.edu/~ychoi/cse628/lecture/02-ngram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knowledgecenter/en/SS3RA7_18.1.0/ta_guide_ddita/textmining/shared_entities/tm_intro_tm_defined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log.embian.com/71" TargetMode="External"/><Relationship Id="rId5" Type="http://schemas.openxmlformats.org/officeDocument/2006/relationships/hyperlink" Target="http://iamdaisy.tistory.com/29" TargetMode="External"/><Relationship Id="rId4" Type="http://schemas.openxmlformats.org/officeDocument/2006/relationships/hyperlink" Target="https://cs.stackexchange.com/questions/7181/relation-and-difference-between-information-retrieval-and-information-extraction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3.cs.stonybrook.edu/~ychoi/cse628/lecture/02-ngram.pdf" TargetMode="External"/><Relationship Id="rId4" Type="http://schemas.openxmlformats.org/officeDocument/2006/relationships/hyperlink" Target="https://www.lucypark.kr/courses/2015-dm/text-mining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ilkyu.kr/entry/%EC%96%B8%EC%96%B4-%EB%AA%A8%EB%8D%B8%EB%A7%81-ngra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3.cs.stonybrook.edu/~ychoi/cse628/lecture/02-ngram.pdf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dahlmoon/string-2016031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stackoverflow.com/questions/19212306/whats-the-difference-between-ascii-and-unicode" TargetMode="External"/><Relationship Id="rId4" Type="http://schemas.openxmlformats.org/officeDocument/2006/relationships/hyperlink" Target="https://docs.python.org/3/library/collections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dahlmoon/string-2016031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stackoverflow.com/questions/19212306/whats-the-difference-between-ascii-and-unicode" TargetMode="External"/><Relationship Id="rId4" Type="http://schemas.openxmlformats.org/officeDocument/2006/relationships/hyperlink" Target="https://docs.python.org/3/library/collections.html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cpsievert/LDAvis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cienceschool.net/view-notebook/118731eec74b4ad3bdd2f89bab077e1b/" TargetMode="External"/><Relationship Id="rId2" Type="http://schemas.openxmlformats.org/officeDocument/2006/relationships/hyperlink" Target="https://datascienceschool.net/view-notebook/293ece8b0d124fbaa4d4d52bb8f1cb42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atascienceschool.net/view-notebook/70ce46db4ced4a999c6ec349df0f4eb0/" TargetMode="External"/><Relationship Id="rId4" Type="http://schemas.openxmlformats.org/officeDocument/2006/relationships/hyperlink" Target="https://www.youtube.com/watch?v=BuMu-bdoVrU" TargetMode="Externa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ummy.com/software/BeautifulSoup/bs4/doc/#making-the-sou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2421542" y="4221091"/>
            <a:ext cx="4732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Century Gothic" pitchFamily="34" charset="0"/>
              </a:rPr>
              <a:t>By  Team 2</a:t>
            </a:r>
          </a:p>
          <a:p>
            <a:pPr algn="ctr"/>
            <a:r>
              <a:rPr lang="en-US" altLang="ko-KR">
                <a:latin typeface="Century Gothic" pitchFamily="34" charset="0"/>
              </a:rPr>
              <a:t>@ Mia, Diana, Marco, Santiago, Susanna</a:t>
            </a:r>
          </a:p>
          <a:p>
            <a:pPr algn="ctr"/>
            <a:endParaRPr lang="en-US" altLang="ko-KR"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3" y="4818639"/>
            <a:ext cx="1915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entury Gothic" pitchFamily="34" charset="0"/>
              </a:rPr>
              <a:t>Date _ 2017.09.02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7596" y="3327378"/>
            <a:ext cx="2663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14 </a:t>
            </a:r>
          </a:p>
        </p:txBody>
      </p:sp>
      <p:pic>
        <p:nvPicPr>
          <p:cNvPr id="4" name="그림 3" descr="로고1.png"/>
          <p:cNvPicPr>
            <a:picLocks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5400" t="8379" r="5041" b="5041"/>
          <a:stretch>
            <a:fillRect/>
          </a:stretch>
        </p:blipFill>
        <p:spPr>
          <a:xfrm>
            <a:off x="3780120" y="1383159"/>
            <a:ext cx="1872000" cy="1800000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cxnSp>
        <p:nvCxnSpPr>
          <p:cNvPr id="15" name="직선 연결선 14"/>
          <p:cNvCxnSpPr>
            <a:endCxn id="4" idx="1"/>
          </p:cNvCxnSpPr>
          <p:nvPr/>
        </p:nvCxnSpPr>
        <p:spPr>
          <a:xfrm>
            <a:off x="0" y="2283159"/>
            <a:ext cx="3780120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5652120" y="2288094"/>
            <a:ext cx="3491880" cy="1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843808" y="6520989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021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386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NLP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–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N-gram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model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AF5659-B491-45B6-8744-99FDA3248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752" y="4014715"/>
            <a:ext cx="8514957" cy="2418876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sz="2600" b="1" dirty="0">
                <a:solidFill>
                  <a:srgbClr val="FF0000"/>
                </a:solidFill>
              </a:rPr>
              <a:t>fix_unicode </a:t>
            </a:r>
            <a:r>
              <a:rPr lang="ko-KR" altLang="en-US" sz="2600" b="1" dirty="0">
                <a:solidFill>
                  <a:srgbClr val="FF0000"/>
                </a:solidFill>
              </a:rPr>
              <a:t>배경 지식</a:t>
            </a:r>
            <a:r>
              <a:rPr lang="en-US" altLang="ko-KR" sz="2600" b="1" dirty="0">
                <a:solidFill>
                  <a:srgbClr val="FF0000"/>
                </a:solidFill>
              </a:rPr>
              <a:t>:</a:t>
            </a:r>
          </a:p>
          <a:p>
            <a:pPr>
              <a:lnSpc>
                <a:spcPct val="110000"/>
              </a:lnSpc>
            </a:pPr>
            <a:r>
              <a:rPr lang="ko-KR" altLang="en-US" sz="2000" b="1" dirty="0"/>
              <a:t>문자 인코딩</a:t>
            </a:r>
            <a:r>
              <a:rPr lang="en-US" altLang="ko-KR" sz="2000" b="1" dirty="0"/>
              <a:t> character encoding</a:t>
            </a:r>
            <a:r>
              <a:rPr lang="en-US" altLang="ko-KR" sz="2000" dirty="0"/>
              <a:t>: </a:t>
            </a:r>
            <a:r>
              <a:rPr lang="ko-KR" altLang="en-US" sz="2000" dirty="0"/>
              <a:t>인코딩은 문자나 기호들의 집합을 컴퓨터에서 저장하거나 통신에 사용할 목적으로 부호화</a:t>
            </a:r>
            <a:r>
              <a:rPr lang="en-US" altLang="ko-KR" sz="2000" dirty="0"/>
              <a:t>(e.g., byte sequence)</a:t>
            </a:r>
            <a:r>
              <a:rPr lang="ko-KR" altLang="en-US" sz="2000" dirty="0"/>
              <a:t>하는 방법</a:t>
            </a:r>
            <a:r>
              <a:rPr lang="en-US" altLang="ko-KR" sz="2000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2000" i="1" dirty="0"/>
              <a:t>(</a:t>
            </a:r>
            <a:r>
              <a:rPr lang="en-US" sz="2000" i="1" dirty="0"/>
              <a:t>You cannot save text to your hard drive as "Unicode". Unicode is an abstract representation of the text. You need to "encode" this abstract representation. That's where an </a:t>
            </a:r>
            <a:r>
              <a:rPr lang="en-US" sz="2000" i="1" dirty="0">
                <a:hlinkClick r:id="rId3"/>
              </a:rPr>
              <a:t>encoding</a:t>
            </a:r>
            <a:r>
              <a:rPr lang="en-US" sz="2000" i="1" dirty="0"/>
              <a:t> comes into play.)</a:t>
            </a:r>
            <a:endParaRPr lang="en-US" altLang="ko-KR" sz="2000" i="1" dirty="0"/>
          </a:p>
          <a:p>
            <a:pPr>
              <a:lnSpc>
                <a:spcPct val="110000"/>
              </a:lnSpc>
            </a:pPr>
            <a:r>
              <a:rPr lang="ko-KR" altLang="en-US" sz="2000" dirty="0"/>
              <a:t>파이썬은 </a:t>
            </a:r>
            <a:r>
              <a:rPr lang="en-US" altLang="ko-KR" sz="2000" dirty="0"/>
              <a:t>ASCII </a:t>
            </a:r>
            <a:r>
              <a:rPr lang="ko-KR" altLang="en-US" sz="2000" dirty="0"/>
              <a:t>인코딩을 기본으로 한다</a:t>
            </a:r>
            <a:r>
              <a:rPr lang="en-US" altLang="ko-KR" sz="2000" dirty="0"/>
              <a:t>. </a:t>
            </a:r>
          </a:p>
          <a:p>
            <a:pPr>
              <a:lnSpc>
                <a:spcPct val="110000"/>
              </a:lnSpc>
            </a:pPr>
            <a:r>
              <a:rPr lang="en-US" altLang="ko-KR" sz="2000" dirty="0"/>
              <a:t>UTF-8</a:t>
            </a:r>
            <a:r>
              <a:rPr lang="ko-KR" altLang="en-US" sz="2000" dirty="0"/>
              <a:t> 방식이 대부분의 웹사이트 문자 인코딩 상태</a:t>
            </a:r>
            <a:r>
              <a:rPr lang="en-US" altLang="ko-KR" sz="2000" dirty="0"/>
              <a:t>: </a:t>
            </a:r>
            <a:r>
              <a:rPr lang="ko-KR" altLang="en-US" sz="2000" dirty="0"/>
              <a:t>파이썬으로 가져올 때 </a:t>
            </a:r>
            <a:r>
              <a:rPr lang="en-US" altLang="ko-KR" sz="2000" b="1" dirty="0"/>
              <a:t>Unicode </a:t>
            </a:r>
            <a:r>
              <a:rPr lang="ko-KR" altLang="en-US" sz="2000" b="1" dirty="0"/>
              <a:t>에서 </a:t>
            </a:r>
            <a:r>
              <a:rPr lang="en-US" altLang="ko-KR" sz="2000" b="1" dirty="0"/>
              <a:t>ASCII</a:t>
            </a:r>
            <a:r>
              <a:rPr lang="ko-KR" altLang="en-US" sz="2000" b="1" dirty="0"/>
              <a:t>로 번역해주는 과정 </a:t>
            </a:r>
            <a:r>
              <a:rPr lang="ko-KR" altLang="en-US" sz="2000" dirty="0"/>
              <a:t>때때로 필요</a:t>
            </a:r>
            <a:endParaRPr lang="en-US" altLang="ko-KR" sz="2000" dirty="0"/>
          </a:p>
          <a:p>
            <a:pPr>
              <a:lnSpc>
                <a:spcPct val="110000"/>
              </a:lnSpc>
            </a:pPr>
            <a:r>
              <a:rPr lang="en-US" altLang="ko-KR" sz="2000" dirty="0">
                <a:hlinkClick r:id="rId4"/>
              </a:rPr>
              <a:t>http://ssaemo.tistory.com/28</a:t>
            </a:r>
            <a:r>
              <a:rPr lang="en-US" altLang="ko-KR" sz="2000" dirty="0"/>
              <a:t> 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5E69632-23E3-4AEC-AAD2-3AF36B2D4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78414"/>
            <a:ext cx="7576684" cy="309668"/>
          </a:xfrm>
        </p:spPr>
        <p:txBody>
          <a:bodyPr/>
          <a:lstStyle/>
          <a:p>
            <a:pPr algn="l"/>
            <a:r>
              <a:rPr lang="en-US" sz="900" dirty="0">
                <a:hlinkClick r:id="rId5"/>
              </a:rPr>
              <a:t>https://www.slideshare.net/dahlmoon/string-20160310</a:t>
            </a:r>
            <a:r>
              <a:rPr lang="en-US" sz="900" dirty="0"/>
              <a:t> </a:t>
            </a:r>
          </a:p>
          <a:p>
            <a:pPr algn="l"/>
            <a:r>
              <a:rPr lang="en-US" sz="900" dirty="0">
                <a:hlinkClick r:id="rId6"/>
              </a:rPr>
              <a:t>https://stackoverflow.com/questions/19212306/whats-the-difference-between-ascii-and-unicode</a:t>
            </a:r>
            <a:r>
              <a:rPr lang="en-US" sz="900" dirty="0"/>
              <a:t>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7A89E95-A1AF-4967-9384-C1EC80FCC3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815431"/>
              </p:ext>
            </p:extLst>
          </p:nvPr>
        </p:nvGraphicFramePr>
        <p:xfrm>
          <a:off x="5148064" y="1145553"/>
          <a:ext cx="378648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3240">
                  <a:extLst>
                    <a:ext uri="{9D8B030D-6E8A-4147-A177-3AD203B41FA5}">
                      <a16:colId xmlns:a16="http://schemas.microsoft.com/office/drawing/2014/main" val="2905754520"/>
                    </a:ext>
                  </a:extLst>
                </a:gridCol>
                <a:gridCol w="1893240">
                  <a:extLst>
                    <a:ext uri="{9D8B030D-6E8A-4147-A177-3AD203B41FA5}">
                      <a16:colId xmlns:a16="http://schemas.microsoft.com/office/drawing/2014/main" val="2028139318"/>
                    </a:ext>
                  </a:extLst>
                </a:gridCol>
              </a:tblGrid>
              <a:tr h="340999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문자 집합 </a:t>
                      </a:r>
                      <a:r>
                        <a:rPr lang="en-US" altLang="ko-KR" b="1" dirty="0"/>
                        <a:t>Character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인코딩 방식</a:t>
                      </a:r>
                      <a:endParaRPr lang="en-US" altLang="ko-K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019873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ASCII, Unicode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UTF-8, UTF-16, UTF-32…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371700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C48BDCF6-8986-4B81-A768-27B33654DB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" y="1412299"/>
            <a:ext cx="4542124" cy="1830408"/>
          </a:xfrm>
          <a:prstGeom prst="rect">
            <a:avLst/>
          </a:prstGeom>
        </p:spPr>
      </p:pic>
      <p:sp>
        <p:nvSpPr>
          <p:cNvPr id="12" name="Arrow: Striped Right 11">
            <a:extLst>
              <a:ext uri="{FF2B5EF4-FFF2-40B4-BE49-F238E27FC236}">
                <a16:creationId xmlns:a16="http://schemas.microsoft.com/office/drawing/2014/main" id="{2023D3AD-2058-4572-8EEF-40B0D7E6B03B}"/>
              </a:ext>
            </a:extLst>
          </p:cNvPr>
          <p:cNvSpPr/>
          <p:nvPr/>
        </p:nvSpPr>
        <p:spPr>
          <a:xfrm flipH="1">
            <a:off x="4046876" y="2327503"/>
            <a:ext cx="780969" cy="445625"/>
          </a:xfrm>
          <a:prstGeom prst="stripedRightArrow">
            <a:avLst>
              <a:gd name="adj1" fmla="val 50000"/>
              <a:gd name="adj2" fmla="val 6504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46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386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NLP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–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N-gram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model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FFCA14-7924-436A-B9B2-E79744566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59" y="4303203"/>
            <a:ext cx="5252341" cy="2429201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def get_document():</a:t>
            </a:r>
            <a:b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url = "https://www.oreilly.com/ideas/what-is-data-science"</a:t>
            </a:r>
            <a:b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html = requests.get(url).text</a:t>
            </a:r>
            <a:b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#print(html)</a:t>
            </a:r>
            <a:b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soup = BeautifulSoup(html, 'html.parser')</a:t>
            </a:r>
            <a:b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#html5lib or html.parser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content = soup.find("div", "article-body")        # find article-body div</a:t>
            </a:r>
            <a:b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regex = r"[\w']+|[\.]"                            # matches a word or a period</a:t>
            </a:r>
            <a:b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document = []</a:t>
            </a:r>
            <a:b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paragraph in content("p"):</a:t>
            </a:r>
            <a:b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words = re.findall(regex, fix_unicode(paragraph.text))</a:t>
            </a:r>
            <a:b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#print(words)</a:t>
            </a:r>
            <a:b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document.extend(words)</a:t>
            </a:r>
            <a:b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#print(document)</a:t>
            </a:r>
            <a:b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document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ED4A0752-BA58-49A9-B84B-16920A659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8" y="1067038"/>
            <a:ext cx="6499251" cy="3014146"/>
          </a:xfrm>
        </p:spPr>
      </p:pic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652F4143-5575-424A-9D16-C8FEC1EBB81D}"/>
              </a:ext>
            </a:extLst>
          </p:cNvPr>
          <p:cNvSpPr/>
          <p:nvPr/>
        </p:nvSpPr>
        <p:spPr>
          <a:xfrm flipH="1">
            <a:off x="3034855" y="3430066"/>
            <a:ext cx="669056" cy="493296"/>
          </a:xfrm>
          <a:prstGeom prst="stripedRightArrow">
            <a:avLst>
              <a:gd name="adj1" fmla="val 50000"/>
              <a:gd name="adj2" fmla="val 6504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0BA8A34F-FDD3-4587-8D07-56C3026B75B2}"/>
              </a:ext>
            </a:extLst>
          </p:cNvPr>
          <p:cNvSpPr/>
          <p:nvPr/>
        </p:nvSpPr>
        <p:spPr>
          <a:xfrm flipH="1">
            <a:off x="3927007" y="2419487"/>
            <a:ext cx="644993" cy="493296"/>
          </a:xfrm>
          <a:prstGeom prst="stripedRightArrow">
            <a:avLst>
              <a:gd name="adj1" fmla="val 50000"/>
              <a:gd name="adj2" fmla="val 6504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6B692-E5A0-4111-8D27-F172AEB39552}"/>
              </a:ext>
            </a:extLst>
          </p:cNvPr>
          <p:cNvSpPr txBox="1"/>
          <p:nvPr/>
        </p:nvSpPr>
        <p:spPr>
          <a:xfrm>
            <a:off x="5930050" y="1250790"/>
            <a:ext cx="3142290" cy="332398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#url</a:t>
            </a:r>
            <a:r>
              <a:rPr lang="ko-KR" altLang="en-US" sz="1400" dirty="0"/>
              <a:t>을 가져온다 </a:t>
            </a:r>
            <a:endParaRPr lang="en-US" altLang="ko-KR" sz="1400" dirty="0"/>
          </a:p>
          <a:p>
            <a:r>
              <a:rPr lang="en-US" sz="1400" dirty="0"/>
              <a:t>#html </a:t>
            </a:r>
            <a:r>
              <a:rPr lang="ko-KR" altLang="en-US" sz="1400" dirty="0"/>
              <a:t>코드를 요청해서 가져온 후</a:t>
            </a:r>
            <a:r>
              <a:rPr lang="en-US" altLang="ko-KR" sz="1400" dirty="0"/>
              <a:t>, </a:t>
            </a:r>
            <a:r>
              <a:rPr lang="ko-KR" altLang="en-US" sz="1400" dirty="0"/>
              <a:t>코드를 </a:t>
            </a:r>
            <a:r>
              <a:rPr lang="en-US" altLang="ko-KR" sz="1400" dirty="0"/>
              <a:t>text</a:t>
            </a:r>
            <a:r>
              <a:rPr lang="ko-KR" altLang="en-US" sz="1400" dirty="0"/>
              <a:t>로 변환</a:t>
            </a:r>
            <a:endParaRPr lang="en-US" altLang="ko-KR" sz="1400" dirty="0"/>
          </a:p>
          <a:p>
            <a:r>
              <a:rPr lang="en-US" sz="1400" dirty="0"/>
              <a:t># </a:t>
            </a:r>
            <a:r>
              <a:rPr lang="en-US" sz="1400" dirty="0" err="1"/>
              <a:t>beautifulsoup</a:t>
            </a:r>
            <a:r>
              <a:rPr lang="en-US" sz="1400" dirty="0"/>
              <a:t> </a:t>
            </a:r>
            <a:r>
              <a:rPr lang="ko-KR" altLang="en-US" sz="1400" dirty="0"/>
              <a:t>패키지를 이용해서 구조에 맞게 파싱한 뒤 저장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sz="1400" dirty="0"/>
              <a:t>#html </a:t>
            </a:r>
            <a:r>
              <a:rPr lang="ko-KR" altLang="en-US" sz="1400" dirty="0"/>
              <a:t>태그 중에서 내가 원하는 글은 어느 태그에 속해있는가</a:t>
            </a:r>
            <a:r>
              <a:rPr lang="en-US" altLang="ko-KR" sz="1400" dirty="0"/>
              <a:t>?</a:t>
            </a:r>
          </a:p>
          <a:p>
            <a:r>
              <a:rPr lang="en-US" sz="1400" dirty="0"/>
              <a:t>#</a:t>
            </a:r>
            <a:r>
              <a:rPr lang="ko-KR" altLang="en-US" sz="1400" dirty="0"/>
              <a:t>어떤 </a:t>
            </a:r>
            <a:r>
              <a:rPr lang="en-US" altLang="ko-KR" sz="1400" dirty="0"/>
              <a:t>regular expression</a:t>
            </a:r>
            <a:r>
              <a:rPr lang="ko-KR" altLang="en-US" sz="1400" dirty="0"/>
              <a:t>으로 정제할 수 있는가</a:t>
            </a:r>
            <a:r>
              <a:rPr lang="en-US" altLang="ko-KR" sz="1400" dirty="0"/>
              <a:t>?</a:t>
            </a:r>
          </a:p>
          <a:p>
            <a:endParaRPr lang="en-US" sz="1400" dirty="0"/>
          </a:p>
          <a:p>
            <a:r>
              <a:rPr lang="en-US" sz="1400" dirty="0"/>
              <a:t>#</a:t>
            </a:r>
            <a:r>
              <a:rPr lang="ko-KR" altLang="en-US" sz="1400" dirty="0"/>
              <a:t>빈 리스트를 형성해준다</a:t>
            </a:r>
            <a:endParaRPr lang="en-US" altLang="ko-KR" sz="1400" dirty="0"/>
          </a:p>
          <a:p>
            <a:r>
              <a:rPr lang="en-US" altLang="ko-KR" sz="1400" dirty="0"/>
              <a:t>#</a:t>
            </a:r>
            <a:r>
              <a:rPr lang="ko-KR" altLang="en-US" sz="1400" dirty="0"/>
              <a:t>리스트에 그 문단의 단어들을 다 넣어준다</a:t>
            </a:r>
            <a:r>
              <a:rPr lang="en-US" altLang="ko-KR" sz="1400" dirty="0"/>
              <a:t>. (</a:t>
            </a:r>
            <a:r>
              <a:rPr lang="ko-KR" altLang="en-US" sz="1400" dirty="0"/>
              <a:t>각각 원소로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#</a:t>
            </a:r>
            <a:r>
              <a:rPr lang="ko-KR" altLang="en-US" sz="1400" dirty="0"/>
              <a:t>리스트 반환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037886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386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NLP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–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N-gram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model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1B08DE9-072B-4C3A-9E35-555A85D21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91" y="4722667"/>
            <a:ext cx="7142273" cy="1422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extend / append </a:t>
            </a:r>
            <a:r>
              <a:rPr lang="ko-KR" altLang="en-US" sz="1800" b="1" dirty="0">
                <a:solidFill>
                  <a:srgbClr val="FF0000"/>
                </a:solidFill>
              </a:rPr>
              <a:t>차이점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altLang="en-US" sz="18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a = [</a:t>
            </a:r>
            <a:r>
              <a:rPr lang="en-US" altLang="en-US" sz="1800" dirty="0">
                <a:solidFill>
                  <a:srgbClr val="7D2727"/>
                </a:solidFill>
                <a:latin typeface="Consolas" panose="020B0609020204030204" pitchFamily="49" charset="0"/>
                <a:ea typeface="inherit"/>
              </a:rPr>
              <a:t>1</a:t>
            </a:r>
            <a:r>
              <a:rPr lang="en-US" altLang="en-US" sz="18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,</a:t>
            </a:r>
            <a:r>
              <a:rPr lang="en-US" altLang="en-US" sz="1800" dirty="0">
                <a:solidFill>
                  <a:srgbClr val="7D2727"/>
                </a:solidFill>
                <a:latin typeface="Consolas" panose="020B0609020204030204" pitchFamily="49" charset="0"/>
                <a:ea typeface="inherit"/>
              </a:rPr>
              <a:t>2</a:t>
            </a:r>
            <a:r>
              <a:rPr lang="en-US" altLang="en-US" sz="18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] </a:t>
            </a:r>
            <a:r>
              <a:rPr lang="en-US" altLang="en-US" sz="1800" dirty="0" err="1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a.append</a:t>
            </a:r>
            <a:r>
              <a:rPr lang="en-US" altLang="en-US" sz="18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([</a:t>
            </a:r>
            <a:r>
              <a:rPr lang="en-US" altLang="en-US" sz="1800" dirty="0">
                <a:solidFill>
                  <a:srgbClr val="7D2727"/>
                </a:solidFill>
                <a:latin typeface="Consolas" panose="020B0609020204030204" pitchFamily="49" charset="0"/>
                <a:ea typeface="inherit"/>
              </a:rPr>
              <a:t>3</a:t>
            </a:r>
            <a:r>
              <a:rPr lang="en-US" altLang="en-US" sz="18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,</a:t>
            </a:r>
            <a:r>
              <a:rPr lang="en-US" altLang="en-US" sz="1800" dirty="0">
                <a:solidFill>
                  <a:srgbClr val="7D2727"/>
                </a:solidFill>
                <a:latin typeface="Consolas" panose="020B0609020204030204" pitchFamily="49" charset="0"/>
                <a:ea typeface="inherit"/>
              </a:rPr>
              <a:t>4</a:t>
            </a:r>
            <a:r>
              <a:rPr lang="en-US" altLang="en-US" sz="18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]) </a:t>
            </a:r>
            <a:r>
              <a:rPr lang="en-US" altLang="en-US" sz="1800" dirty="0">
                <a:solidFill>
                  <a:srgbClr val="101094"/>
                </a:solidFill>
                <a:latin typeface="Consolas" panose="020B0609020204030204" pitchFamily="49" charset="0"/>
                <a:ea typeface="inherit"/>
              </a:rPr>
              <a:t>assert</a:t>
            </a:r>
            <a:r>
              <a:rPr lang="en-US" altLang="en-US" sz="18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 a == [</a:t>
            </a:r>
            <a:r>
              <a:rPr lang="en-US" altLang="en-US" sz="1800" dirty="0">
                <a:solidFill>
                  <a:srgbClr val="7D2727"/>
                </a:solidFill>
                <a:latin typeface="Consolas" panose="020B0609020204030204" pitchFamily="49" charset="0"/>
                <a:ea typeface="inherit"/>
              </a:rPr>
              <a:t>1</a:t>
            </a:r>
            <a:r>
              <a:rPr lang="en-US" altLang="en-US" sz="18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, </a:t>
            </a:r>
            <a:r>
              <a:rPr lang="en-US" altLang="en-US" sz="1800" dirty="0">
                <a:solidFill>
                  <a:srgbClr val="7D2727"/>
                </a:solidFill>
                <a:latin typeface="Consolas" panose="020B0609020204030204" pitchFamily="49" charset="0"/>
                <a:ea typeface="inherit"/>
              </a:rPr>
              <a:t>2</a:t>
            </a:r>
            <a:r>
              <a:rPr lang="en-US" altLang="en-US" sz="18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, [</a:t>
            </a:r>
            <a:r>
              <a:rPr lang="en-US" altLang="en-US" sz="1800" dirty="0">
                <a:solidFill>
                  <a:srgbClr val="7D2727"/>
                </a:solidFill>
                <a:latin typeface="Consolas" panose="020B0609020204030204" pitchFamily="49" charset="0"/>
                <a:ea typeface="inherit"/>
              </a:rPr>
              <a:t>3</a:t>
            </a:r>
            <a:r>
              <a:rPr lang="en-US" altLang="en-US" sz="18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, </a:t>
            </a:r>
            <a:r>
              <a:rPr lang="en-US" altLang="en-US" sz="1800" dirty="0">
                <a:solidFill>
                  <a:srgbClr val="7D2727"/>
                </a:solidFill>
                <a:latin typeface="Consolas" panose="020B0609020204030204" pitchFamily="49" charset="0"/>
                <a:ea typeface="inherit"/>
              </a:rPr>
              <a:t>4</a:t>
            </a:r>
            <a:r>
              <a:rPr lang="en-US" altLang="en-US" sz="18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]] </a:t>
            </a:r>
            <a:r>
              <a:rPr lang="en-US" altLang="en-US" sz="1800" dirty="0">
                <a:solidFill>
                  <a:srgbClr val="858C93"/>
                </a:solidFill>
                <a:latin typeface="Consolas" panose="020B0609020204030204" pitchFamily="49" charset="0"/>
                <a:ea typeface="inherit"/>
              </a:rPr>
              <a:t># not [1, 2, 3, 4]</a:t>
            </a:r>
            <a:r>
              <a:rPr lang="en-US" altLang="en-US" sz="1400" dirty="0"/>
              <a:t> </a:t>
            </a:r>
            <a:endParaRPr lang="en-US" altLang="en-US" sz="3600" dirty="0">
              <a:latin typeface="Arial" panose="020B0604020202020204" pitchFamily="34" charset="0"/>
            </a:endParaRPr>
          </a:p>
          <a:p>
            <a:r>
              <a:rPr lang="en-US" altLang="en-US" sz="18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a = [</a:t>
            </a:r>
            <a:r>
              <a:rPr lang="en-US" altLang="en-US" sz="1800" dirty="0">
                <a:solidFill>
                  <a:srgbClr val="7D2727"/>
                </a:solidFill>
                <a:latin typeface="Consolas" panose="020B0609020204030204" pitchFamily="49" charset="0"/>
                <a:ea typeface="inherit"/>
              </a:rPr>
              <a:t>1</a:t>
            </a:r>
            <a:r>
              <a:rPr lang="en-US" altLang="en-US" sz="18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,</a:t>
            </a:r>
            <a:r>
              <a:rPr lang="en-US" altLang="en-US" sz="1800" dirty="0">
                <a:solidFill>
                  <a:srgbClr val="7D2727"/>
                </a:solidFill>
                <a:latin typeface="Consolas" panose="020B0609020204030204" pitchFamily="49" charset="0"/>
                <a:ea typeface="inherit"/>
              </a:rPr>
              <a:t>2</a:t>
            </a:r>
            <a:r>
              <a:rPr lang="en-US" altLang="en-US" sz="18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] </a:t>
            </a:r>
            <a:r>
              <a:rPr lang="en-US" altLang="en-US" sz="1800" dirty="0" err="1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a.extend</a:t>
            </a:r>
            <a:r>
              <a:rPr lang="en-US" altLang="en-US" sz="18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([</a:t>
            </a:r>
            <a:r>
              <a:rPr lang="en-US" altLang="en-US" sz="1800" dirty="0">
                <a:solidFill>
                  <a:srgbClr val="7D2727"/>
                </a:solidFill>
                <a:latin typeface="Consolas" panose="020B0609020204030204" pitchFamily="49" charset="0"/>
                <a:ea typeface="inherit"/>
              </a:rPr>
              <a:t>3</a:t>
            </a:r>
            <a:r>
              <a:rPr lang="en-US" altLang="en-US" sz="18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,</a:t>
            </a:r>
            <a:r>
              <a:rPr lang="en-US" altLang="en-US" sz="1800" dirty="0">
                <a:solidFill>
                  <a:srgbClr val="7D2727"/>
                </a:solidFill>
                <a:latin typeface="Consolas" panose="020B0609020204030204" pitchFamily="49" charset="0"/>
                <a:ea typeface="inherit"/>
              </a:rPr>
              <a:t>4</a:t>
            </a:r>
            <a:r>
              <a:rPr lang="en-US" altLang="en-US" sz="18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]) </a:t>
            </a:r>
            <a:r>
              <a:rPr lang="en-US" altLang="en-US" sz="1800" dirty="0">
                <a:solidFill>
                  <a:srgbClr val="101094"/>
                </a:solidFill>
                <a:latin typeface="Consolas" panose="020B0609020204030204" pitchFamily="49" charset="0"/>
                <a:ea typeface="inherit"/>
              </a:rPr>
              <a:t>assert</a:t>
            </a:r>
            <a:r>
              <a:rPr lang="en-US" altLang="en-US" sz="18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 a == [</a:t>
            </a:r>
            <a:r>
              <a:rPr lang="en-US" altLang="en-US" sz="1800" dirty="0">
                <a:solidFill>
                  <a:srgbClr val="7D2727"/>
                </a:solidFill>
                <a:latin typeface="Consolas" panose="020B0609020204030204" pitchFamily="49" charset="0"/>
                <a:ea typeface="inherit"/>
              </a:rPr>
              <a:t>1</a:t>
            </a:r>
            <a:r>
              <a:rPr lang="en-US" altLang="en-US" sz="18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, </a:t>
            </a:r>
            <a:r>
              <a:rPr lang="en-US" altLang="en-US" sz="1800" dirty="0">
                <a:solidFill>
                  <a:srgbClr val="7D2727"/>
                </a:solidFill>
                <a:latin typeface="Consolas" panose="020B0609020204030204" pitchFamily="49" charset="0"/>
                <a:ea typeface="inherit"/>
              </a:rPr>
              <a:t>2</a:t>
            </a:r>
            <a:r>
              <a:rPr lang="en-US" altLang="en-US" sz="18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, </a:t>
            </a:r>
            <a:r>
              <a:rPr lang="en-US" altLang="en-US" sz="1800" dirty="0">
                <a:solidFill>
                  <a:srgbClr val="7D2727"/>
                </a:solidFill>
                <a:latin typeface="Consolas" panose="020B0609020204030204" pitchFamily="49" charset="0"/>
                <a:ea typeface="inherit"/>
              </a:rPr>
              <a:t>3</a:t>
            </a:r>
            <a:r>
              <a:rPr lang="en-US" altLang="en-US" sz="18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, </a:t>
            </a:r>
            <a:r>
              <a:rPr lang="en-US" altLang="en-US" sz="1800" dirty="0">
                <a:solidFill>
                  <a:srgbClr val="7D2727"/>
                </a:solidFill>
                <a:latin typeface="Consolas" panose="020B0609020204030204" pitchFamily="49" charset="0"/>
                <a:ea typeface="inherit"/>
              </a:rPr>
              <a:t>4</a:t>
            </a:r>
            <a:r>
              <a:rPr lang="en-US" altLang="en-US" sz="18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] </a:t>
            </a:r>
            <a:endParaRPr lang="en-US" altLang="en-US" sz="3600" dirty="0">
              <a:latin typeface="Arial" panose="020B0604020202020204" pitchFamily="34" charset="0"/>
            </a:endParaRPr>
          </a:p>
          <a:p>
            <a:endParaRPr lang="en-US" sz="1800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82876A26-5085-48B6-A5BB-7DB85733F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1" y="938138"/>
            <a:ext cx="7234680" cy="3355214"/>
          </a:xfrm>
          <a:prstGeom prst="rect">
            <a:avLst/>
          </a:prstGeom>
        </p:spPr>
      </p:pic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06C0198C-31FB-4DBE-9013-F6F03556C94E}"/>
              </a:ext>
            </a:extLst>
          </p:cNvPr>
          <p:cNvSpPr/>
          <p:nvPr/>
        </p:nvSpPr>
        <p:spPr>
          <a:xfrm flipH="1">
            <a:off x="3349721" y="3717117"/>
            <a:ext cx="557339" cy="288117"/>
          </a:xfrm>
          <a:prstGeom prst="stripedRightArrow">
            <a:avLst>
              <a:gd name="adj1" fmla="val 50000"/>
              <a:gd name="adj2" fmla="val 6504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EC94E069-0532-4B60-9036-43182BFEFD76}"/>
              </a:ext>
            </a:extLst>
          </p:cNvPr>
          <p:cNvSpPr/>
          <p:nvPr/>
        </p:nvSpPr>
        <p:spPr>
          <a:xfrm flipH="1">
            <a:off x="3060655" y="2547196"/>
            <a:ext cx="578132" cy="288117"/>
          </a:xfrm>
          <a:prstGeom prst="stripedRightArrow">
            <a:avLst>
              <a:gd name="adj1" fmla="val 50000"/>
              <a:gd name="adj2" fmla="val 6504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C934B-358B-4808-9A10-750BDF45A1CE}"/>
              </a:ext>
            </a:extLst>
          </p:cNvPr>
          <p:cNvSpPr txBox="1"/>
          <p:nvPr/>
        </p:nvSpPr>
        <p:spPr>
          <a:xfrm>
            <a:off x="6008832" y="1262081"/>
            <a:ext cx="3026429" cy="181588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REGEX</a:t>
            </a:r>
            <a:endParaRPr lang="en-US" sz="1400" b="1" dirty="0">
              <a:solidFill>
                <a:srgbClr val="FF0000"/>
              </a:solidFill>
              <a:hlinkClick r:id="rId4"/>
            </a:endParaRPr>
          </a:p>
          <a:p>
            <a:endParaRPr lang="en-US" sz="1400" dirty="0">
              <a:hlinkClick r:id=""/>
            </a:endParaRPr>
          </a:p>
          <a:p>
            <a:r>
              <a:rPr lang="en-US" sz="1400" dirty="0">
                <a:hlinkClick r:id=""/>
              </a:rPr>
              <a:t>https://docs.python.org/3/library/re.html#module-re</a:t>
            </a:r>
            <a:r>
              <a:rPr lang="en-US" sz="1400" dirty="0"/>
              <a:t> </a:t>
            </a:r>
          </a:p>
          <a:p>
            <a:r>
              <a:rPr lang="en-US" sz="1400" dirty="0"/>
              <a:t>\w: alphanumeric chars</a:t>
            </a:r>
            <a:r>
              <a:rPr lang="ko-KR" altLang="en-US" sz="1400" dirty="0"/>
              <a:t> 영숫자</a:t>
            </a:r>
            <a:endParaRPr lang="en-US" sz="1400" dirty="0"/>
          </a:p>
          <a:p>
            <a:r>
              <a:rPr lang="en-US" sz="1400" dirty="0"/>
              <a:t>[\w’] =  [a-zA-Z0-9_] or wider…</a:t>
            </a:r>
          </a:p>
          <a:p>
            <a:r>
              <a:rPr lang="en-US" sz="1400" dirty="0"/>
              <a:t>[  ] </a:t>
            </a:r>
            <a:r>
              <a:rPr lang="en-US" sz="1400" dirty="0">
                <a:sym typeface="Wingdings" panose="05000000000000000000" pitchFamily="2" charset="2"/>
              </a:rPr>
              <a:t> sets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of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characters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7001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386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NLP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–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N-gram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model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B2A2B5B-7374-4681-A435-74104777E4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0897" y="4110393"/>
            <a:ext cx="9007607" cy="2677656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 = get_document()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bigrams =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zip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(document, document[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:])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transitions=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defaultdict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current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bigrams: transitions[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].append(current)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generate_using_bigrams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(transitions):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current =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"."   </a:t>
            </a:r>
            <a:r>
              <a:rPr kumimoji="0" lang="en-US" altLang="en-US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this means the next word will start a sentence</a:t>
            </a:r>
            <a:br>
              <a:rPr kumimoji="0" lang="en-US" altLang="en-US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 = []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 True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next_word_candidates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transitions[current]    </a:t>
            </a:r>
            <a:r>
              <a:rPr kumimoji="0" lang="en-US" altLang="en-US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bigrams (current, _)</a:t>
            </a:r>
            <a:br>
              <a:rPr kumimoji="0" lang="en-US" altLang="en-US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 =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random.choice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next_word_candidates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kumimoji="0" lang="en-US" altLang="en-US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choose one at random</a:t>
            </a:r>
            <a:br>
              <a:rPr kumimoji="0" lang="en-US" altLang="en-US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result.append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(current)                         </a:t>
            </a:r>
            <a:r>
              <a:rPr kumimoji="0" lang="en-US" altLang="en-US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append it to results</a:t>
            </a:r>
            <a:br>
              <a:rPr kumimoji="0" lang="en-US" altLang="en-US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 ==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.join(result)     </a:t>
            </a:r>
            <a:r>
              <a:rPr kumimoji="0" lang="en-US" altLang="en-US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if "." we're done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5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#print(</a:t>
            </a:r>
            <a:r>
              <a:rPr lang="en-US" altLang="en-US" sz="105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generate_using_bigrams</a:t>
            </a:r>
            <a:r>
              <a:rPr lang="en-US" altLang="en-US" sz="105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(transitions))</a:t>
            </a:r>
            <a:r>
              <a:rPr kumimoji="0" lang="en-US" altLang="en-US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ED399E-3820-4AFD-80B9-6858C3B8E70A}"/>
              </a:ext>
            </a:extLst>
          </p:cNvPr>
          <p:cNvGrpSpPr/>
          <p:nvPr/>
        </p:nvGrpSpPr>
        <p:grpSpPr>
          <a:xfrm>
            <a:off x="100191" y="981085"/>
            <a:ext cx="7978684" cy="3106713"/>
            <a:chOff x="157717" y="127582"/>
            <a:chExt cx="10367027" cy="388067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24BCF7D-54FB-41DE-BAE1-C67BFBD77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128"/>
            <a:stretch/>
          </p:blipFill>
          <p:spPr>
            <a:xfrm>
              <a:off x="157717" y="127582"/>
              <a:ext cx="10367027" cy="3880679"/>
            </a:xfrm>
            <a:prstGeom prst="rect">
              <a:avLst/>
            </a:prstGeom>
          </p:spPr>
        </p:pic>
        <p:sp>
          <p:nvSpPr>
            <p:cNvPr id="11" name="Arrow: Striped Right 10">
              <a:extLst>
                <a:ext uri="{FF2B5EF4-FFF2-40B4-BE49-F238E27FC236}">
                  <a16:creationId xmlns:a16="http://schemas.microsoft.com/office/drawing/2014/main" id="{732C1C19-8407-42EE-908D-8DFECF8A31E5}"/>
                </a:ext>
              </a:extLst>
            </p:cNvPr>
            <p:cNvSpPr/>
            <p:nvPr/>
          </p:nvSpPr>
          <p:spPr>
            <a:xfrm flipH="1">
              <a:off x="3571873" y="2043845"/>
              <a:ext cx="653286" cy="541700"/>
            </a:xfrm>
            <a:prstGeom prst="stripedRightArrow">
              <a:avLst>
                <a:gd name="adj1" fmla="val 50000"/>
                <a:gd name="adj2" fmla="val 65048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34110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386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NLP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–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N-gram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model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37B6D4-D0A1-4FE1-94B1-2BA1D2D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7035" y="4676273"/>
            <a:ext cx="5403721" cy="17573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1400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#zip example 2</a:t>
            </a:r>
          </a:p>
          <a:p>
            <a:pPr marL="0" indent="0">
              <a:buNone/>
            </a:pP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column_list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lines[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:-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].split(</a:t>
            </a:r>
            <a:r>
              <a:rPr lang="en-US" altLang="en-US" sz="14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','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june20_list = lines[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][:-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].split(</a:t>
            </a:r>
            <a:r>
              <a:rPr lang="en-US" altLang="en-US" sz="14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','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en-US" sz="1400" i="1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dict_0620_2 = </a:t>
            </a:r>
            <a:r>
              <a:rPr lang="en-US" altLang="en-US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zip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column_list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june20_list))</a:t>
            </a:r>
            <a:b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(dict_0620_2)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239FCC-96C3-4784-9E42-F0004F735E82}"/>
              </a:ext>
            </a:extLst>
          </p:cNvPr>
          <p:cNvSpPr txBox="1"/>
          <p:nvPr/>
        </p:nvSpPr>
        <p:spPr>
          <a:xfrm>
            <a:off x="100191" y="4628300"/>
            <a:ext cx="35303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inherit"/>
                <a:cs typeface="Courier New" panose="02070309020205020404" pitchFamily="49" charset="0"/>
              </a:rPr>
              <a:t>#zip example 1 (from </a:t>
            </a:r>
            <a:r>
              <a:rPr lang="en-US" altLang="en-US" sz="1400" dirty="0" err="1">
                <a:solidFill>
                  <a:srgbClr val="FF0000"/>
                </a:solidFill>
                <a:latin typeface="Courier New" panose="02070309020205020404" pitchFamily="49" charset="0"/>
                <a:ea typeface="inherit"/>
                <a:cs typeface="Courier New" panose="02070309020205020404" pitchFamily="49" charset="0"/>
              </a:rPr>
              <a:t>stackoverflow</a:t>
            </a:r>
            <a:r>
              <a:rPr lang="en-US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inherit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03336"/>
                </a:solidFill>
                <a:latin typeface="Courier New" panose="02070309020205020404" pitchFamily="49" charset="0"/>
                <a:ea typeface="inherit"/>
                <a:cs typeface="Courier New" panose="02070309020205020404" pitchFamily="49" charset="0"/>
              </a:rPr>
              <a:t>numbers = [</a:t>
            </a:r>
            <a:r>
              <a:rPr lang="en-US" altLang="en-US" sz="1400" dirty="0">
                <a:solidFill>
                  <a:srgbClr val="7D2727"/>
                </a:solidFill>
                <a:latin typeface="Courier New" panose="02070309020205020404" pitchFamily="49" charset="0"/>
                <a:ea typeface="inherit"/>
                <a:cs typeface="Courier New" panose="02070309020205020404" pitchFamily="49" charset="0"/>
              </a:rPr>
              <a:t>1</a:t>
            </a:r>
            <a:r>
              <a:rPr lang="en-US" altLang="en-US" sz="1400" dirty="0">
                <a:solidFill>
                  <a:srgbClr val="303336"/>
                </a:solidFill>
                <a:latin typeface="Courier New" panose="02070309020205020404" pitchFamily="49" charset="0"/>
                <a:ea typeface="inherit"/>
                <a:cs typeface="Courier New" panose="02070309020205020404" pitchFamily="49" charset="0"/>
              </a:rPr>
              <a:t>,</a:t>
            </a:r>
            <a:r>
              <a:rPr lang="en-US" altLang="en-US" sz="1400" dirty="0">
                <a:solidFill>
                  <a:srgbClr val="7D2727"/>
                </a:solidFill>
                <a:latin typeface="Courier New" panose="02070309020205020404" pitchFamily="49" charset="0"/>
                <a:ea typeface="inherit"/>
                <a:cs typeface="Courier New" panose="02070309020205020404" pitchFamily="49" charset="0"/>
              </a:rPr>
              <a:t>2</a:t>
            </a:r>
            <a:r>
              <a:rPr lang="en-US" altLang="en-US" sz="1400" dirty="0">
                <a:solidFill>
                  <a:srgbClr val="303336"/>
                </a:solidFill>
                <a:latin typeface="Courier New" panose="02070309020205020404" pitchFamily="49" charset="0"/>
                <a:ea typeface="inherit"/>
                <a:cs typeface="Courier New" panose="02070309020205020404" pitchFamily="49" charset="0"/>
              </a:rPr>
              <a:t>,</a:t>
            </a:r>
            <a:r>
              <a:rPr lang="en-US" altLang="en-US" sz="1400" dirty="0">
                <a:solidFill>
                  <a:srgbClr val="7D2727"/>
                </a:solidFill>
                <a:latin typeface="Courier New" panose="02070309020205020404" pitchFamily="49" charset="0"/>
                <a:ea typeface="inherit"/>
                <a:cs typeface="Courier New" panose="02070309020205020404" pitchFamily="49" charset="0"/>
              </a:rPr>
              <a:t>3</a:t>
            </a:r>
            <a:r>
              <a:rPr lang="en-US" altLang="en-US" sz="1400" dirty="0">
                <a:solidFill>
                  <a:srgbClr val="303336"/>
                </a:solidFill>
                <a:latin typeface="Courier New" panose="02070309020205020404" pitchFamily="49" charset="0"/>
                <a:ea typeface="inherit"/>
                <a:cs typeface="Courier New" panose="02070309020205020404" pitchFamily="49" charset="0"/>
              </a:rPr>
              <a:t>]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03336"/>
                </a:solidFill>
                <a:latin typeface="Courier New" panose="02070309020205020404" pitchFamily="49" charset="0"/>
                <a:ea typeface="inherit"/>
                <a:cs typeface="Courier New" panose="02070309020205020404" pitchFamily="49" charset="0"/>
              </a:rPr>
              <a:t>letters = </a:t>
            </a:r>
            <a:r>
              <a:rPr lang="en-US" altLang="en-US" sz="1400" dirty="0">
                <a:solidFill>
                  <a:srgbClr val="7D2727"/>
                </a:solidFill>
                <a:latin typeface="Courier New" panose="02070309020205020404" pitchFamily="49" charset="0"/>
                <a:ea typeface="inherit"/>
                <a:cs typeface="Courier New" panose="02070309020205020404" pitchFamily="49" charset="0"/>
              </a:rPr>
              <a:t>'</a:t>
            </a:r>
            <a:r>
              <a:rPr lang="en-US" altLang="en-US" sz="1400" dirty="0" err="1">
                <a:solidFill>
                  <a:srgbClr val="7D2727"/>
                </a:solidFill>
                <a:latin typeface="Courier New" panose="02070309020205020404" pitchFamily="49" charset="0"/>
                <a:ea typeface="inherit"/>
                <a:cs typeface="Courier New" panose="02070309020205020404" pitchFamily="49" charset="0"/>
              </a:rPr>
              <a:t>abcd</a:t>
            </a:r>
            <a:r>
              <a:rPr lang="en-US" altLang="en-US" sz="1400" dirty="0">
                <a:solidFill>
                  <a:srgbClr val="7D2727"/>
                </a:solidFill>
                <a:latin typeface="Courier New" panose="02070309020205020404" pitchFamily="49" charset="0"/>
                <a:ea typeface="inherit"/>
                <a:cs typeface="Courier New" panose="02070309020205020404" pitchFamily="49" charset="0"/>
              </a:rPr>
              <a:t>’</a:t>
            </a:r>
            <a:r>
              <a:rPr lang="en-US" altLang="en-US" sz="1400" dirty="0">
                <a:solidFill>
                  <a:srgbClr val="303336"/>
                </a:solidFill>
                <a:latin typeface="Courier New" panose="02070309020205020404" pitchFamily="49" charset="0"/>
                <a:ea typeface="inherit"/>
                <a:cs typeface="Courier New" panose="02070309020205020404" pitchFamily="49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03336"/>
                </a:solidFill>
                <a:latin typeface="Courier New" panose="02070309020205020404" pitchFamily="49" charset="0"/>
                <a:ea typeface="inherit"/>
                <a:cs typeface="Courier New" panose="02070309020205020404" pitchFamily="49" charset="0"/>
              </a:rPr>
              <a:t>zip(numbers, letters)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58C93"/>
                </a:solidFill>
                <a:latin typeface="Courier New" panose="02070309020205020404" pitchFamily="49" charset="0"/>
                <a:ea typeface="inherit"/>
                <a:cs typeface="Courier New" panose="02070309020205020404" pitchFamily="49" charset="0"/>
              </a:rPr>
              <a:t># [(1, 'a'), (2, 'b’),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58C93"/>
                </a:solidFill>
                <a:latin typeface="Courier New" panose="02070309020205020404" pitchFamily="49" charset="0"/>
                <a:ea typeface="inherit"/>
                <a:cs typeface="Courier New" panose="02070309020205020404" pitchFamily="49" charset="0"/>
              </a:rPr>
              <a:t>(3, 'c')]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D6A591-9E9D-4850-882F-E0524D3738A2}"/>
              </a:ext>
            </a:extLst>
          </p:cNvPr>
          <p:cNvGrpSpPr/>
          <p:nvPr/>
        </p:nvGrpSpPr>
        <p:grpSpPr>
          <a:xfrm>
            <a:off x="176645" y="917964"/>
            <a:ext cx="8931859" cy="3568412"/>
            <a:chOff x="323468" y="467426"/>
            <a:chExt cx="11708110" cy="4051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60C56B-3413-45B1-AEEF-CA95DABF5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68" y="467426"/>
              <a:ext cx="10875386" cy="3210828"/>
            </a:xfrm>
            <a:prstGeom prst="rect">
              <a:avLst/>
            </a:prstGeom>
          </p:spPr>
        </p:pic>
        <p:sp>
          <p:nvSpPr>
            <p:cNvPr id="12" name="Arrow: Striped Right 11">
              <a:extLst>
                <a:ext uri="{FF2B5EF4-FFF2-40B4-BE49-F238E27FC236}">
                  <a16:creationId xmlns:a16="http://schemas.microsoft.com/office/drawing/2014/main" id="{CF96DA19-A9B5-45EF-97CB-47B50C2D0621}"/>
                </a:ext>
              </a:extLst>
            </p:cNvPr>
            <p:cNvSpPr/>
            <p:nvPr/>
          </p:nvSpPr>
          <p:spPr>
            <a:xfrm flipH="1">
              <a:off x="5116168" y="688228"/>
              <a:ext cx="644993" cy="493296"/>
            </a:xfrm>
            <a:prstGeom prst="stripedRightArrow">
              <a:avLst>
                <a:gd name="adj1" fmla="val 50000"/>
                <a:gd name="adj2" fmla="val 65048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0FD2DFE-1CBA-4960-92C5-796859694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9767" y="1876132"/>
              <a:ext cx="5311811" cy="2642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4991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386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NLP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–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N-gram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model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74D75EB-E69C-4865-8DA9-9DD5E2E5AD80}"/>
              </a:ext>
            </a:extLst>
          </p:cNvPr>
          <p:cNvGrpSpPr/>
          <p:nvPr/>
        </p:nvGrpSpPr>
        <p:grpSpPr>
          <a:xfrm>
            <a:off x="323468" y="910746"/>
            <a:ext cx="8415287" cy="2746854"/>
            <a:chOff x="323468" y="446772"/>
            <a:chExt cx="10875386" cy="321082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8D7CA3-A9C2-4231-BBEE-9EFE29D3F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68" y="446772"/>
              <a:ext cx="10875386" cy="3210828"/>
            </a:xfrm>
            <a:prstGeom prst="rect">
              <a:avLst/>
            </a:prstGeom>
          </p:spPr>
        </p:pic>
        <p:sp>
          <p:nvSpPr>
            <p:cNvPr id="10" name="Arrow: Striped Right 9">
              <a:extLst>
                <a:ext uri="{FF2B5EF4-FFF2-40B4-BE49-F238E27FC236}">
                  <a16:creationId xmlns:a16="http://schemas.microsoft.com/office/drawing/2014/main" id="{B0AD9742-BB73-4F6D-8E1A-E8C3FC710AE9}"/>
                </a:ext>
              </a:extLst>
            </p:cNvPr>
            <p:cNvSpPr/>
            <p:nvPr/>
          </p:nvSpPr>
          <p:spPr>
            <a:xfrm>
              <a:off x="737216" y="889551"/>
              <a:ext cx="797293" cy="493296"/>
            </a:xfrm>
            <a:prstGeom prst="stripedRightArrow">
              <a:avLst>
                <a:gd name="adj1" fmla="val 50000"/>
                <a:gd name="adj2" fmla="val 65048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ED470F5-6140-43D9-8D75-74E2972512FF}"/>
              </a:ext>
            </a:extLst>
          </p:cNvPr>
          <p:cNvSpPr txBox="1"/>
          <p:nvPr/>
        </p:nvSpPr>
        <p:spPr>
          <a:xfrm>
            <a:off x="271379" y="3731634"/>
            <a:ext cx="87063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Document = [‘a’, ‘b’, ‘c’, … ] </a:t>
            </a:r>
            <a:r>
              <a:rPr lang="ko-KR" altLang="en-US" dirty="0"/>
              <a:t>이런 형식으로 반환됨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각 단어를 두개씩 쌍을 지어주기 위해서 </a:t>
            </a:r>
            <a:r>
              <a:rPr lang="en-US" altLang="ko-KR" dirty="0"/>
              <a:t>[0] </a:t>
            </a:r>
            <a:r>
              <a:rPr lang="ko-KR" altLang="en-US" dirty="0"/>
              <a:t>부터 시작하는 리스트와 </a:t>
            </a:r>
            <a:r>
              <a:rPr lang="en-US" altLang="ko-KR" dirty="0"/>
              <a:t>[1]</a:t>
            </a:r>
            <a:r>
              <a:rPr lang="ko-KR" altLang="en-US" dirty="0"/>
              <a:t>부터 시작하는 리스트의 원소들을 하나씩 뽑아서 묶어줌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 (0, 1) (1, 2) (2, 3) (3, 4) …. 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 err="1"/>
              <a:t>Defaultdict</a:t>
            </a:r>
            <a:r>
              <a:rPr lang="en-US" altLang="ko-KR" dirty="0"/>
              <a:t>(list)</a:t>
            </a:r>
            <a:r>
              <a:rPr lang="ko-KR" altLang="en-US" dirty="0"/>
              <a:t>를 이용해서 빈 리스트를 생성 후</a:t>
            </a:r>
            <a:r>
              <a:rPr lang="en-US" altLang="ko-KR" dirty="0"/>
              <a:t>, transitions</a:t>
            </a:r>
            <a:r>
              <a:rPr lang="ko-KR" altLang="en-US" dirty="0"/>
              <a:t>에 저장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transitions</a:t>
            </a:r>
            <a:r>
              <a:rPr lang="ko-KR" altLang="en-US" dirty="0"/>
              <a:t>는 빈 사전형 리스트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Bigrams</a:t>
            </a:r>
            <a:r>
              <a:rPr lang="ko-KR" altLang="en-US" dirty="0"/>
              <a:t> 를 </a:t>
            </a:r>
            <a:r>
              <a:rPr lang="en-US" altLang="ko-KR" dirty="0"/>
              <a:t>for loop </a:t>
            </a:r>
            <a:r>
              <a:rPr lang="ko-KR" altLang="en-US" dirty="0"/>
              <a:t>을 돌려서 </a:t>
            </a:r>
            <a:r>
              <a:rPr lang="en-US" altLang="ko-KR" dirty="0" err="1"/>
              <a:t>prev</a:t>
            </a:r>
            <a:r>
              <a:rPr lang="en-US" altLang="ko-KR" dirty="0"/>
              <a:t>, current {0: [1], 1:[2], 2:[3] … } </a:t>
            </a:r>
            <a:r>
              <a:rPr lang="ko-KR" altLang="en-US" dirty="0"/>
              <a:t>이렇게 넣어줌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7812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386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NLP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–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N-gram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model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B7A91A1-21DE-4483-AAF2-F98BDA946DE4}"/>
              </a:ext>
            </a:extLst>
          </p:cNvPr>
          <p:cNvGrpSpPr/>
          <p:nvPr/>
        </p:nvGrpSpPr>
        <p:grpSpPr>
          <a:xfrm>
            <a:off x="323468" y="910746"/>
            <a:ext cx="8560759" cy="2746854"/>
            <a:chOff x="323468" y="446772"/>
            <a:chExt cx="10875386" cy="321082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33E2F2-CF61-4359-870D-500FADD66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68" y="446772"/>
              <a:ext cx="10875386" cy="3210828"/>
            </a:xfrm>
            <a:prstGeom prst="rect">
              <a:avLst/>
            </a:prstGeom>
          </p:spPr>
        </p:pic>
        <p:sp>
          <p:nvSpPr>
            <p:cNvPr id="10" name="Arrow: Striped Right 9">
              <a:extLst>
                <a:ext uri="{FF2B5EF4-FFF2-40B4-BE49-F238E27FC236}">
                  <a16:creationId xmlns:a16="http://schemas.microsoft.com/office/drawing/2014/main" id="{8525DEC2-BDAA-4838-BC5B-BC2BE2C8EAD4}"/>
                </a:ext>
              </a:extLst>
            </p:cNvPr>
            <p:cNvSpPr/>
            <p:nvPr/>
          </p:nvSpPr>
          <p:spPr>
            <a:xfrm>
              <a:off x="661016" y="2228230"/>
              <a:ext cx="797293" cy="493296"/>
            </a:xfrm>
            <a:prstGeom prst="stripedRightArrow">
              <a:avLst>
                <a:gd name="adj1" fmla="val 50000"/>
                <a:gd name="adj2" fmla="val 65048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6FAFF09-B5CE-45A9-9884-4B5A67FAA030}"/>
              </a:ext>
            </a:extLst>
          </p:cNvPr>
          <p:cNvSpPr txBox="1"/>
          <p:nvPr/>
        </p:nvSpPr>
        <p:spPr>
          <a:xfrm>
            <a:off x="176645" y="4229875"/>
            <a:ext cx="87075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Current =‘ . ‘</a:t>
            </a:r>
            <a:r>
              <a:rPr lang="ko-KR" altLang="en-US" sz="1600" dirty="0"/>
              <a:t>으로 지정하는 이유 </a:t>
            </a:r>
            <a:r>
              <a:rPr lang="en-US" altLang="ko-KR" sz="1600" dirty="0"/>
              <a:t>– </a:t>
            </a:r>
            <a:r>
              <a:rPr lang="ko-KR" altLang="en-US" sz="1600" dirty="0"/>
              <a:t>문장 첫 글자를 고르기 위함</a:t>
            </a:r>
            <a:r>
              <a:rPr lang="en-US" altLang="ko-KR" sz="1600" dirty="0"/>
              <a:t>. </a:t>
            </a:r>
          </a:p>
          <a:p>
            <a:r>
              <a:rPr lang="en-US" sz="1600" dirty="0"/>
              <a:t>     ‘ . ‘ : [~~~~~] </a:t>
            </a:r>
            <a:r>
              <a:rPr lang="ko-KR" altLang="en-US" sz="1600" dirty="0"/>
              <a:t>안에 있는 단어 중 하나를 골라서 그 단어를 </a:t>
            </a:r>
            <a:r>
              <a:rPr lang="en-US" altLang="ko-KR" sz="1600" dirty="0"/>
              <a:t>current</a:t>
            </a:r>
            <a:r>
              <a:rPr lang="ko-KR" altLang="en-US" sz="1600" dirty="0"/>
              <a:t>로 지정한다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    빈 리스트 </a:t>
            </a:r>
            <a:r>
              <a:rPr lang="en-US" altLang="ko-KR" sz="1600" dirty="0"/>
              <a:t>result </a:t>
            </a:r>
            <a:r>
              <a:rPr lang="ko-KR" altLang="en-US" sz="1600" dirty="0"/>
              <a:t>의 가장 첫 원소가 될 것</a:t>
            </a:r>
            <a:r>
              <a:rPr lang="en-US" altLang="ko-KR" sz="16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r>
              <a:rPr lang="en-US" altLang="ko-KR" sz="1600" dirty="0"/>
              <a:t>2.   Current</a:t>
            </a:r>
            <a:r>
              <a:rPr lang="ko-KR" altLang="en-US" sz="1600" dirty="0"/>
              <a:t>가 다시 </a:t>
            </a:r>
            <a:r>
              <a:rPr lang="en-US" altLang="ko-KR" sz="1600" dirty="0"/>
              <a:t>“.”</a:t>
            </a:r>
            <a:r>
              <a:rPr lang="ko-KR" altLang="en-US" sz="1600" dirty="0"/>
              <a:t>이 될 때까지 계속 </a:t>
            </a:r>
            <a:r>
              <a:rPr lang="en-US" altLang="ko-KR" sz="1600" dirty="0"/>
              <a:t>result</a:t>
            </a:r>
            <a:r>
              <a:rPr lang="ko-KR" altLang="en-US" sz="1600" dirty="0"/>
              <a:t>를 다른 </a:t>
            </a:r>
            <a:r>
              <a:rPr lang="en-US" altLang="ko-KR" sz="1600" dirty="0"/>
              <a:t>key :</a:t>
            </a:r>
            <a:r>
              <a:rPr lang="ko-KR" altLang="en-US" sz="1600" dirty="0"/>
              <a:t> </a:t>
            </a:r>
            <a:r>
              <a:rPr lang="en-US" altLang="ko-KR" sz="1600" dirty="0"/>
              <a:t>value [~~~ ] </a:t>
            </a:r>
            <a:r>
              <a:rPr lang="ko-KR" altLang="en-US" sz="1600" dirty="0"/>
              <a:t>안에서 뽑은 원소로 채워준다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‘ . ‘</a:t>
            </a:r>
            <a:r>
              <a:rPr lang="ko-KR" altLang="en-US" sz="1600" dirty="0"/>
              <a:t>에 도달하면 리스트 작성을 끝낸다</a:t>
            </a:r>
            <a:r>
              <a:rPr lang="en-US" altLang="ko-KR" sz="1600" dirty="0"/>
              <a:t>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63657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15C2B25-5DE6-444A-BC9D-46D65CC01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63" y="1134792"/>
            <a:ext cx="6840723" cy="4298425"/>
          </a:xfr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C11DB547-B58B-4362-884D-920ECC62A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9699" y="1909276"/>
            <a:ext cx="6599884" cy="4524315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trigrams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zip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(document, document[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:], document[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:])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trigram_transitions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defaultdict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starts=[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current, next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trigrams: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starts.append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(current)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trigram_transitions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current)].append(next)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#print(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trigram_transitions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[(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current)])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generate_using_trigrams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(starts,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trigram_transitions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current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random.choice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(starts)  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choose a random starting word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"."                       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and precede it with a '.'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 = [current]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 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next_word_candidates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trigram_transitions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current)]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next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random.choice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next_word_candidates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current = current, next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result.append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(current)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 ==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.join(result)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generate_using_trigrams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(starts,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trigram_transitions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386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NLP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–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N-gram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model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279E013C-0035-45ED-8B50-00AF416CABCB}"/>
              </a:ext>
            </a:extLst>
          </p:cNvPr>
          <p:cNvSpPr/>
          <p:nvPr/>
        </p:nvSpPr>
        <p:spPr>
          <a:xfrm flipH="1">
            <a:off x="5456134" y="1085428"/>
            <a:ext cx="413749" cy="415632"/>
          </a:xfrm>
          <a:prstGeom prst="stripedRightArrow">
            <a:avLst>
              <a:gd name="adj1" fmla="val 50000"/>
              <a:gd name="adj2" fmla="val 6504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636A3ACC-399F-48A7-98B1-DBBB8AA4DAA1}"/>
              </a:ext>
            </a:extLst>
          </p:cNvPr>
          <p:cNvSpPr/>
          <p:nvPr/>
        </p:nvSpPr>
        <p:spPr>
          <a:xfrm>
            <a:off x="613155" y="1293244"/>
            <a:ext cx="472616" cy="415632"/>
          </a:xfrm>
          <a:prstGeom prst="stripedRightArrow">
            <a:avLst>
              <a:gd name="adj1" fmla="val 50000"/>
              <a:gd name="adj2" fmla="val 6504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65A1BB20-AAA8-4DF6-A340-7C1D093677C8}"/>
              </a:ext>
            </a:extLst>
          </p:cNvPr>
          <p:cNvSpPr/>
          <p:nvPr/>
        </p:nvSpPr>
        <p:spPr>
          <a:xfrm>
            <a:off x="1250790" y="4304220"/>
            <a:ext cx="472616" cy="415632"/>
          </a:xfrm>
          <a:prstGeom prst="stripedRightArrow">
            <a:avLst>
              <a:gd name="adj1" fmla="val 50000"/>
              <a:gd name="adj2" fmla="val 6504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51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2912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NLP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- Grammar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1BF396-A0F4-4B78-B2CF-3A4C9F0C3048}"/>
              </a:ext>
            </a:extLst>
          </p:cNvPr>
          <p:cNvSpPr/>
          <p:nvPr/>
        </p:nvSpPr>
        <p:spPr>
          <a:xfrm>
            <a:off x="229443" y="1143099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Part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speech / </a:t>
            </a:r>
            <a:r>
              <a:rPr lang="ko-KR" altLang="en-US" dirty="0"/>
              <a:t>품사</a:t>
            </a:r>
            <a:endParaRPr lang="en-US" altLang="ko-KR" dirty="0"/>
          </a:p>
          <a:p>
            <a:r>
              <a:rPr lang="en-US" dirty="0"/>
              <a:t>Noun</a:t>
            </a:r>
          </a:p>
          <a:p>
            <a:r>
              <a:rPr lang="en-US" dirty="0"/>
              <a:t>Verb</a:t>
            </a:r>
          </a:p>
          <a:p>
            <a:r>
              <a:rPr lang="en-US" dirty="0"/>
              <a:t>Verb Phrase</a:t>
            </a:r>
          </a:p>
          <a:p>
            <a:r>
              <a:rPr lang="en-US" dirty="0"/>
              <a:t>Noun phrase</a:t>
            </a:r>
          </a:p>
          <a:p>
            <a:r>
              <a:rPr lang="en-US" dirty="0"/>
              <a:t>Preposition</a:t>
            </a:r>
          </a:p>
          <a:p>
            <a:r>
              <a:rPr lang="en-US" dirty="0"/>
              <a:t>Adjective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CBB84B1-AA77-484E-8858-F8AD2CDD0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785" y="2081923"/>
            <a:ext cx="6825719" cy="4308872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grammar =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"_S"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[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"_NP _VP"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"_NP"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[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"_N"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"_A _NP _P _A _N"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"_VP"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[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"_V"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"_V _NP"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"_N"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[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"data science"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"Python"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"regression"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"_A"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[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"big"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"linear"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"logistic"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"_P"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[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"about"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"near"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"_V"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[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"learns"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"trains"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"test"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"is"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ko-KR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언더바 표시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있으면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ko-KR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확장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가능한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규칙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rule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ko-KR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나머지는 종결어 </a:t>
            </a:r>
            <a:r>
              <a:rPr lang="en-US" altLang="ko-KR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terminal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#_S: sentence, _NP: noun phrase ...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40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386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NLP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–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N-gram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model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4FB2121-20E2-4325-BA3D-1D3CD7E80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03" y="1225899"/>
            <a:ext cx="8254288" cy="5195922"/>
          </a:xfrm>
        </p:spPr>
        <p:txBody>
          <a:bodyPr>
            <a:normAutofit/>
          </a:bodyPr>
          <a:lstStyle/>
          <a:p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"_S" 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[</a:t>
            </a:r>
            <a:r>
              <a:rPr lang="en-US" altLang="en-US" sz="20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"_NP _VP"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"_NP"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[</a:t>
            </a:r>
            <a:r>
              <a:rPr lang="en-US" altLang="en-US" sz="20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"_N"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"_A _NP _P _A _N"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"_VP"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[</a:t>
            </a:r>
            <a:r>
              <a:rPr lang="en-US" altLang="en-US" sz="20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"_V"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"_V _NP"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= </a:t>
            </a:r>
            <a:r>
              <a:rPr lang="en-US" alt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US" altLang="en-US" sz="20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VP</a:t>
            </a:r>
          </a:p>
          <a:p>
            <a:r>
              <a:rPr lang="en-US" altLang="en-US" sz="20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= </a:t>
            </a:r>
            <a:r>
              <a:rPr lang="en-US" alt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altLang="en-US" sz="20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+ [V + </a:t>
            </a:r>
            <a:r>
              <a:rPr lang="en-US" altLang="en-US" sz="2000" b="1" i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NP]</a:t>
            </a:r>
          </a:p>
          <a:p>
            <a:r>
              <a:rPr lang="en-US" altLang="en-US" sz="20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= N  +  V  + </a:t>
            </a:r>
            <a:r>
              <a:rPr lang="en-US" altLang="en-US" sz="2000" b="1" i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[A + </a:t>
            </a:r>
            <a:r>
              <a:rPr lang="en-US" altLang="en-US" sz="20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US" altLang="en-US" sz="2000" b="1" i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P + A + N]</a:t>
            </a:r>
          </a:p>
          <a:p>
            <a:r>
              <a:rPr lang="en-US" altLang="en-US" sz="20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= N  +  V  + [A + </a:t>
            </a:r>
            <a:r>
              <a:rPr lang="en-US" alt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altLang="en-US" sz="20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P + A + N]</a:t>
            </a:r>
          </a:p>
          <a:p>
            <a:pPr marL="0" indent="0">
              <a:buNone/>
            </a:pPr>
            <a:r>
              <a:rPr lang="en-US" altLang="en-US" sz="20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20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[‘Python’, ‘trains’, ‘logistic’, ‘data science’, ‘about’, ‘logistic’, ‘Python’]</a:t>
            </a:r>
          </a:p>
          <a:p>
            <a:endParaRPr lang="en-US" alt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517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64704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779915" y="807098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entury Gothic" pitchFamily="34" charset="0"/>
                <a:ea typeface="맑은 고딕" panose="020B0503020000020004" pitchFamily="50" charset="-127"/>
                <a:cs typeface="+mn-cs"/>
              </a:rPr>
              <a:t>CONTENTS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835696" y="2011956"/>
            <a:ext cx="5064285" cy="646331"/>
            <a:chOff x="1835696" y="2140985"/>
            <a:chExt cx="5064285" cy="646331"/>
          </a:xfrm>
        </p:grpSpPr>
        <p:sp>
          <p:nvSpPr>
            <p:cNvPr id="11" name="TextBox 10"/>
            <p:cNvSpPr txBox="1"/>
            <p:nvPr/>
          </p:nvSpPr>
          <p:spPr>
            <a:xfrm>
              <a:off x="1835696" y="2140985"/>
              <a:ext cx="8011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opperplate Gothic Bold" pitchFamily="34" charset="0"/>
                  <a:ea typeface="HY헤드라인M" pitchFamily="18" charset="-127"/>
                  <a:cs typeface="Leelawadee UI" pitchFamily="34" charset="-34"/>
                </a:rPr>
                <a:t>01</a:t>
              </a:r>
              <a:endPara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pperplate Gothic Bold" pitchFamily="34" charset="0"/>
                <a:ea typeface="HY헤드라인M" pitchFamily="18" charset="-127"/>
                <a:cs typeface="Leelawadee UI" pitchFamily="34" charset="-34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99792" y="2202540"/>
              <a:ext cx="4200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N-gram &amp; Part of Speech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HY헤드라인M" panose="02030600000101010101" pitchFamily="18" charset="-127"/>
                <a:cs typeface="Segoe UI Black" panose="020B0A02040204020203" pitchFamily="34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835696" y="2820016"/>
            <a:ext cx="2941844" cy="646331"/>
            <a:chOff x="1835696" y="3142709"/>
            <a:chExt cx="2941844" cy="646331"/>
          </a:xfrm>
        </p:grpSpPr>
        <p:sp>
          <p:nvSpPr>
            <p:cNvPr id="20" name="TextBox 19"/>
            <p:cNvSpPr txBox="1"/>
            <p:nvPr/>
          </p:nvSpPr>
          <p:spPr>
            <a:xfrm>
              <a:off x="1835696" y="3142709"/>
              <a:ext cx="8418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opperplate Gothic Bold" pitchFamily="34" charset="0"/>
                  <a:ea typeface="HY헤드라인M" pitchFamily="18" charset="-127"/>
                  <a:cs typeface="Leelawadee UI" pitchFamily="34" charset="-34"/>
                </a:rPr>
                <a:t>02</a:t>
              </a:r>
              <a:endPara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pperplate Gothic Bold" pitchFamily="34" charset="0"/>
                <a:ea typeface="HY헤드라인M" pitchFamily="18" charset="-127"/>
                <a:cs typeface="Leelawadee UI" pitchFamily="34" charset="-34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99792" y="3204264"/>
              <a:ext cx="20777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dirty="0">
                  <a:solidFill>
                    <a:prstClr val="white">
                      <a:lumMod val="95000"/>
                    </a:prstClr>
                  </a:solidFill>
                  <a:latin typeface="Segoe UI Black" panose="020B0A02040204020203" pitchFamily="34" charset="0"/>
                  <a:ea typeface="HY헤드라인M" pitchFamily="18" charset="-127"/>
                  <a:cs typeface="Segoe UI Black" panose="020B0A02040204020203" pitchFamily="34" charset="0"/>
                </a:rPr>
                <a:t>Word Cloud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835699" y="3628074"/>
            <a:ext cx="2379254" cy="646331"/>
            <a:chOff x="1835696" y="3934797"/>
            <a:chExt cx="2379254" cy="646331"/>
          </a:xfrm>
        </p:grpSpPr>
        <p:sp>
          <p:nvSpPr>
            <p:cNvPr id="22" name="TextBox 21"/>
            <p:cNvSpPr txBox="1"/>
            <p:nvPr/>
          </p:nvSpPr>
          <p:spPr>
            <a:xfrm>
              <a:off x="1835696" y="3934797"/>
              <a:ext cx="8418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opperplate Gothic Bold" pitchFamily="34" charset="0"/>
                  <a:ea typeface="HY헤드라인M" pitchFamily="18" charset="-127"/>
                  <a:cs typeface="Leelawadee UI" pitchFamily="34" charset="-34"/>
                </a:rPr>
                <a:t>03</a:t>
              </a:r>
              <a:endPara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pperplate Gothic Bold" pitchFamily="34" charset="0"/>
                <a:ea typeface="HY헤드라인M" pitchFamily="18" charset="-127"/>
                <a:cs typeface="Leelawadee UI" pitchFamily="34" charset="-34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99792" y="3996352"/>
              <a:ext cx="15151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Journal</a:t>
              </a: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HY헤드라인M" panose="02030600000101010101" pitchFamily="18" charset="-127"/>
                <a:cs typeface="Segoe UI Black" panose="020B0A02040204020203" pitchFamily="34" charset="0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835698" y="4436132"/>
            <a:ext cx="3810737" cy="646331"/>
            <a:chOff x="1835696" y="4726885"/>
            <a:chExt cx="3810737" cy="646331"/>
          </a:xfrm>
        </p:grpSpPr>
        <p:sp>
          <p:nvSpPr>
            <p:cNvPr id="24" name="TextBox 23"/>
            <p:cNvSpPr txBox="1"/>
            <p:nvPr/>
          </p:nvSpPr>
          <p:spPr>
            <a:xfrm>
              <a:off x="1835696" y="4726885"/>
              <a:ext cx="8387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opperplate Gothic Bold" pitchFamily="34" charset="0"/>
                  <a:ea typeface="HY헤드라인M" pitchFamily="18" charset="-127"/>
                  <a:cs typeface="Leelawadee UI" pitchFamily="34" charset="-34"/>
                </a:rPr>
                <a:t>04</a:t>
              </a:r>
              <a:endPara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pperplate Gothic Bold" pitchFamily="34" charset="0"/>
                <a:ea typeface="HY헤드라인M" pitchFamily="18" charset="-127"/>
                <a:cs typeface="Leelawadee UI" pitchFamily="34" charset="-34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99793" y="4788440"/>
              <a:ext cx="29466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2800" dirty="0">
                  <a:solidFill>
                    <a:prstClr val="white">
                      <a:lumMod val="95000"/>
                    </a:prstClr>
                  </a:solidFill>
                  <a:latin typeface="Segoe UI Black" pitchFamily="34" charset="0"/>
                  <a:ea typeface="나눔명조 ExtraBold" pitchFamily="18" charset="-127"/>
                  <a:cs typeface="Segoe UI Black" pitchFamily="34" charset="0"/>
                </a:rPr>
                <a:t>Topic Modeling</a:t>
              </a:r>
              <a:endParaRPr lang="ko-KR" altLang="en-US" sz="2800" dirty="0">
                <a:solidFill>
                  <a:prstClr val="white">
                    <a:lumMod val="95000"/>
                  </a:prst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endParaRPr>
            </a:p>
          </p:txBody>
        </p:sp>
      </p:grpSp>
      <p:cxnSp>
        <p:nvCxnSpPr>
          <p:cNvPr id="26" name="직선 연결선 25"/>
          <p:cNvCxnSpPr/>
          <p:nvPr/>
        </p:nvCxnSpPr>
        <p:spPr>
          <a:xfrm>
            <a:off x="0" y="1340768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0" y="1412776"/>
            <a:ext cx="914400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1835706" y="5244188"/>
            <a:ext cx="3813944" cy="646331"/>
            <a:chOff x="1835696" y="5373216"/>
            <a:chExt cx="3813933" cy="646331"/>
          </a:xfrm>
        </p:grpSpPr>
        <p:sp>
          <p:nvSpPr>
            <p:cNvPr id="17" name="TextBox 16"/>
            <p:cNvSpPr txBox="1"/>
            <p:nvPr/>
          </p:nvSpPr>
          <p:spPr>
            <a:xfrm>
              <a:off x="1835696" y="5373216"/>
              <a:ext cx="841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opperplate Gothic Bold" pitchFamily="34" charset="0"/>
                  <a:ea typeface="HY헤드라인M" pitchFamily="18" charset="-127"/>
                  <a:cs typeface="Leelawadee UI" pitchFamily="34" charset="-34"/>
                </a:rPr>
                <a:t>05</a:t>
              </a:r>
              <a:endPara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pperplate Gothic Bold" pitchFamily="34" charset="0"/>
                <a:ea typeface="HY헤드라인M" pitchFamily="18" charset="-127"/>
                <a:cs typeface="Leelawadee UI" pitchFamily="34" charset="-34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99791" y="5434771"/>
              <a:ext cx="29498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Segoe UI Black" pitchFamily="34" charset="0"/>
                  <a:ea typeface="나눔명조 ExtraBold" pitchFamily="18" charset="-127"/>
                  <a:cs typeface="Segoe UI Black" pitchFamily="34" charset="0"/>
                </a:rPr>
                <a:t>Topic Modeling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itchFamily="34" charset="0"/>
                <a:ea typeface="나눔명조 ExtraBold" pitchFamily="18" charset="-127"/>
                <a:cs typeface="Segoe UI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560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294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NLP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–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Grammar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5F193E3-31AE-4D40-88C6-5BA4AFCB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139" y="1143099"/>
            <a:ext cx="7876492" cy="421465"/>
          </a:xfrm>
        </p:spPr>
        <p:txBody>
          <a:bodyPr>
            <a:noAutofit/>
          </a:bodyPr>
          <a:lstStyle/>
          <a:p>
            <a:r>
              <a:rPr lang="en-US" sz="2000" dirty="0"/>
              <a:t> </a:t>
            </a:r>
            <a:r>
              <a:rPr lang="ko-KR" altLang="en-US" sz="2000" dirty="0"/>
              <a:t>문장 규칙 리스트를 종결어로 채우는 과정을 코드로</a:t>
            </a:r>
            <a:r>
              <a:rPr lang="en-US" altLang="ko-KR" sz="2000" dirty="0"/>
              <a:t>..?</a:t>
            </a:r>
            <a:endParaRPr lang="en-US" sz="2000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52081D6-F75C-43A4-A2F9-5BC37F5442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26141" y="2060085"/>
            <a:ext cx="3808142" cy="38779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특정 항목이 종결어인가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is_terminal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(token):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token[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!=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"_“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b="1" dirty="0">
              <a:solidFill>
                <a:srgbClr val="0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#return 0 false if there is  _</a:t>
            </a:r>
            <a:br>
              <a:rPr lang="en-US" altLang="en-US" sz="1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#return 1 true if it is terminal</a:t>
            </a:r>
            <a:endParaRPr lang="en-US" altLang="en-US" sz="40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00808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b="1" dirty="0">
              <a:solidFill>
                <a:srgbClr val="0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BDBE0-2575-4F86-ADA1-1F4DC0A0564F}"/>
              </a:ext>
            </a:extLst>
          </p:cNvPr>
          <p:cNvSpPr txBox="1"/>
          <p:nvPr/>
        </p:nvSpPr>
        <p:spPr>
          <a:xfrm>
            <a:off x="4827845" y="2060085"/>
            <a:ext cx="393824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다음은</a:t>
            </a:r>
            <a:r>
              <a:rPr lang="en-US" altLang="ko-KR" sz="1400" dirty="0"/>
              <a:t>…</a:t>
            </a:r>
          </a:p>
          <a:p>
            <a:endParaRPr lang="en-US" sz="1400" dirty="0"/>
          </a:p>
          <a:p>
            <a:r>
              <a:rPr lang="en-US" sz="1400" dirty="0"/>
              <a:t>#</a:t>
            </a:r>
            <a:r>
              <a:rPr lang="ko-KR" altLang="en-US" sz="1400" dirty="0"/>
              <a:t>각 항목을 대체 가능한 다른 항목</a:t>
            </a:r>
            <a:r>
              <a:rPr lang="en-US" altLang="ko-KR" sz="1400" dirty="0"/>
              <a:t>(</a:t>
            </a:r>
            <a:r>
              <a:rPr lang="ko-KR" altLang="en-US" sz="1400" dirty="0"/>
              <a:t>들</a:t>
            </a:r>
            <a:r>
              <a:rPr lang="en-US" altLang="ko-KR" sz="1400" dirty="0"/>
              <a:t>)</a:t>
            </a:r>
            <a:r>
              <a:rPr lang="ko-KR" altLang="en-US" sz="1400" dirty="0"/>
              <a:t>으로 변환시키는 함수</a:t>
            </a:r>
            <a:endParaRPr lang="en-US" altLang="ko-KR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#</a:t>
            </a:r>
            <a:r>
              <a:rPr lang="ko-KR" altLang="en-US" sz="1400" dirty="0"/>
              <a:t>가장 먼저 등장하는 규칙 항목은 무엇</a:t>
            </a:r>
            <a:r>
              <a:rPr lang="en-US" altLang="ko-KR" sz="1400" dirty="0"/>
              <a:t>?</a:t>
            </a:r>
          </a:p>
          <a:p>
            <a:endParaRPr lang="en-US" sz="1400" dirty="0"/>
          </a:p>
          <a:p>
            <a:r>
              <a:rPr lang="en-US" sz="1400" dirty="0"/>
              <a:t># if, </a:t>
            </a:r>
            <a:r>
              <a:rPr lang="ko-KR" altLang="en-US" sz="1400" dirty="0"/>
              <a:t>규칙항목을 찾을 수 없다면 모든 항목이 이미 종결어로 구성되어있다 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종료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r>
              <a:rPr lang="en-US" sz="1400" dirty="0">
                <a:sym typeface="Wingdings" panose="05000000000000000000" pitchFamily="2" charset="2"/>
              </a:rPr>
              <a:t># else </a:t>
            </a:r>
            <a:r>
              <a:rPr lang="ko-KR" altLang="en-US" sz="1400" dirty="0">
                <a:sym typeface="Wingdings" panose="05000000000000000000" pitchFamily="2" charset="2"/>
              </a:rPr>
              <a:t>찾는다면 대체할 수 있는 여러 항목 중 하나를 임의로 선택</a:t>
            </a:r>
            <a:r>
              <a:rPr lang="en-US" altLang="ko-KR" sz="1400" dirty="0">
                <a:sym typeface="Wingdings" panose="05000000000000000000" pitchFamily="2" charset="2"/>
              </a:rPr>
              <a:t>. </a:t>
            </a:r>
          </a:p>
          <a:p>
            <a:endParaRPr lang="en-US" sz="1400" dirty="0"/>
          </a:p>
          <a:p>
            <a:r>
              <a:rPr lang="en-US" sz="1400" dirty="0"/>
              <a:t># if </a:t>
            </a:r>
            <a:r>
              <a:rPr lang="ko-KR" altLang="en-US" sz="1400" dirty="0"/>
              <a:t>선택 항목이 종결어</a:t>
            </a:r>
            <a:r>
              <a:rPr lang="en-US" altLang="ko-KR" sz="1400" dirty="0"/>
              <a:t>, </a:t>
            </a:r>
            <a:r>
              <a:rPr lang="ko-KR" altLang="en-US" sz="1400" dirty="0"/>
              <a:t>단어라면 기존 항목을 대체</a:t>
            </a:r>
            <a:endParaRPr lang="en-US" altLang="ko-KR" sz="1400" dirty="0"/>
          </a:p>
          <a:p>
            <a:r>
              <a:rPr lang="en-US" sz="1400" dirty="0"/>
              <a:t># else, </a:t>
            </a:r>
            <a:r>
              <a:rPr lang="ko-KR" altLang="en-US" sz="1400" dirty="0"/>
              <a:t>선택된 항목이 종결어가 아니라면</a:t>
            </a:r>
            <a:r>
              <a:rPr lang="en-US" altLang="ko-KR" sz="1400" dirty="0"/>
              <a:t>, </a:t>
            </a:r>
            <a:r>
              <a:rPr lang="ko-KR" altLang="en-US" sz="1400" dirty="0"/>
              <a:t>공백으로 구분된 여러 항목을 분할해서 그 항목들로 기존 항목을 대체</a:t>
            </a:r>
            <a:endParaRPr lang="en-US" altLang="ko-KR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16351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294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NLP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–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Grammar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AB036C-F515-48C8-8181-3483DA405A1B}"/>
              </a:ext>
            </a:extLst>
          </p:cNvPr>
          <p:cNvSpPr/>
          <p:nvPr/>
        </p:nvSpPr>
        <p:spPr>
          <a:xfrm>
            <a:off x="422031" y="1091996"/>
            <a:ext cx="802863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TOKEN</a:t>
            </a:r>
          </a:p>
          <a:p>
            <a:endParaRPr lang="en-US" dirty="0"/>
          </a:p>
          <a:p>
            <a:r>
              <a:rPr lang="en-US" dirty="0"/>
              <a:t>Word-Type : Concerning unique words </a:t>
            </a:r>
          </a:p>
          <a:p>
            <a:r>
              <a:rPr lang="en-US" dirty="0"/>
              <a:t>Word-Token : Concerning occurrences of words </a:t>
            </a:r>
          </a:p>
          <a:p>
            <a:endParaRPr lang="en-US" dirty="0"/>
          </a:p>
          <a:p>
            <a:r>
              <a:rPr lang="en-US" dirty="0"/>
              <a:t>“A problem clearly stated is a problem half solved” </a:t>
            </a:r>
          </a:p>
          <a:p>
            <a:r>
              <a:rPr lang="en-US" dirty="0"/>
              <a:t>=&gt; 9 word-tokens 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dirty="0"/>
              <a:t>7 word-types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dirty="0"/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dirty="0"/>
          </a:p>
          <a:p>
            <a:r>
              <a:rPr lang="en-US" dirty="0">
                <a:hlinkClick r:id="rId3"/>
              </a:rPr>
              <a:t>http://www3.cs.stonybrook.edu/~ychoi/cse628/lecture/02-ngram.pdf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573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294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NLP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–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Grammar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1457715-FB11-495E-A8EB-8174C4D05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303" y="1281944"/>
            <a:ext cx="6496085" cy="4832092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expand(grammar, tokens):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token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enumerate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(tokens):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ignore terminals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is_terminal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(token):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choose a replacement at random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replacement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random.choice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(grammar[token])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is_terminal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(replacement):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tokens[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 replacement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tokens = tokens[: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+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replacement.split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+ tokens[(i+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):]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expand(grammar, tokens)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if we get here we had all terminals and are done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tokens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generate_sentence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(grammar):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expand(grammar, [</a:t>
            </a:r>
            <a:r>
              <a:rPr lang="en-US" altLang="en-US" sz="14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"_S"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2F938334-55DC-4733-A2B6-49358D7E2256}"/>
              </a:ext>
            </a:extLst>
          </p:cNvPr>
          <p:cNvSpPr/>
          <p:nvPr/>
        </p:nvSpPr>
        <p:spPr>
          <a:xfrm flipH="1">
            <a:off x="4529448" y="1473490"/>
            <a:ext cx="596793" cy="415624"/>
          </a:xfrm>
          <a:prstGeom prst="stripedRightArrow">
            <a:avLst>
              <a:gd name="adj1" fmla="val 50000"/>
              <a:gd name="adj2" fmla="val 6504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093D1437-1851-4EC7-A2A4-C1D91DA5D68B}"/>
              </a:ext>
            </a:extLst>
          </p:cNvPr>
          <p:cNvSpPr/>
          <p:nvPr/>
        </p:nvSpPr>
        <p:spPr>
          <a:xfrm>
            <a:off x="408403" y="3630516"/>
            <a:ext cx="492905" cy="415624"/>
          </a:xfrm>
          <a:prstGeom prst="stripedRightArrow">
            <a:avLst>
              <a:gd name="adj1" fmla="val 50000"/>
              <a:gd name="adj2" fmla="val 6504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8DAA68-A753-4602-8188-568C7922F6FE}"/>
              </a:ext>
            </a:extLst>
          </p:cNvPr>
          <p:cNvSpPr txBox="1"/>
          <p:nvPr/>
        </p:nvSpPr>
        <p:spPr>
          <a:xfrm>
            <a:off x="5885726" y="962389"/>
            <a:ext cx="3215472" cy="203132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Tokens _S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Token: _A / _N /_NP /…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Grammar[token] = [‘ ‘ ,‘  ‘]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Replacement = big / data science /…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7053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294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NLP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–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Grammar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19C6C26-2A57-4F7A-944F-8C3D322FB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105" y="1244833"/>
            <a:ext cx="6230603" cy="48320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expand(grammar, tokens):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token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enumerate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(tokens):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ignore terminals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is_terminal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(token):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choose a replacement at random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replacement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random.choice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(grammar[token])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is_terminal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(replacement):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tokens[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 replacement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tokens = tokens[: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+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replacement.split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+ tokens[(i+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):]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expand(grammar, tokens)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if we get here we had all terminals and are done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tokens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generate_sentence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(grammar):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expand(grammar, [</a:t>
            </a:r>
            <a:r>
              <a:rPr lang="en-US" altLang="en-US" sz="14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"_S"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18FD6826-C4A7-4A98-8A24-E8175773A3EF}"/>
              </a:ext>
            </a:extLst>
          </p:cNvPr>
          <p:cNvSpPr/>
          <p:nvPr/>
        </p:nvSpPr>
        <p:spPr>
          <a:xfrm flipH="1">
            <a:off x="4535812" y="1411209"/>
            <a:ext cx="584065" cy="424322"/>
          </a:xfrm>
          <a:prstGeom prst="stripedRightArrow">
            <a:avLst>
              <a:gd name="adj1" fmla="val 50000"/>
              <a:gd name="adj2" fmla="val 6504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7711-FB58-4241-B3AD-B4FCF40CF9CE}"/>
              </a:ext>
            </a:extLst>
          </p:cNvPr>
          <p:cNvSpPr txBox="1"/>
          <p:nvPr/>
        </p:nvSpPr>
        <p:spPr>
          <a:xfrm>
            <a:off x="5403273" y="1287744"/>
            <a:ext cx="3705231" cy="496751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ENUMERATE</a:t>
            </a:r>
          </a:p>
          <a:p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token = character in string</a:t>
            </a:r>
          </a:p>
          <a:p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 _</a:t>
            </a:r>
          </a:p>
          <a:p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S</a:t>
            </a:r>
          </a:p>
          <a:p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Enumerate example:</a:t>
            </a: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6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altLang="en-US" sz="16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16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altLang="en-US" sz="1600" dirty="0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'apple'</a:t>
            </a:r>
            <a:r>
              <a:rPr lang="en-US" altLang="en-US" sz="16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'banana'</a:t>
            </a:r>
            <a:r>
              <a:rPr lang="en-US" altLang="en-US" sz="16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'grapes'</a:t>
            </a:r>
            <a:r>
              <a:rPr lang="en-US" altLang="en-US" sz="16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'pear’</a:t>
            </a:r>
            <a:r>
              <a:rPr lang="en-US" altLang="en-US" sz="16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altLang="en-US" sz="1600" b="1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sz="16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n-US" sz="16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altLang="en-US" sz="16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en-US" sz="16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en-US" sz="16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altLang="en-US" sz="16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6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endParaRPr lang="en-US" altLang="en-US" sz="1600" dirty="0">
              <a:solidFill>
                <a:srgbClr val="0086B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n-US" sz="16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altLang="en-US" sz="16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600" i="1" dirty="0">
                <a:solidFill>
                  <a:srgbClr val="9999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</a:t>
            </a:r>
            <a:r>
              <a:rPr lang="en-US" altLang="en-US" sz="16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600" i="1" dirty="0">
                <a:solidFill>
                  <a:srgbClr val="9999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apple</a:t>
            </a:r>
            <a:r>
              <a:rPr lang="en-US" altLang="en-US" sz="16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i="1" dirty="0">
                <a:solidFill>
                  <a:srgbClr val="9999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banana</a:t>
            </a:r>
            <a:r>
              <a:rPr lang="en-US" altLang="en-US" sz="16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600" i="1" dirty="0">
                <a:solidFill>
                  <a:srgbClr val="9999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grapes</a:t>
            </a:r>
            <a:r>
              <a:rPr lang="en-US" altLang="en-US" sz="16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i="1" dirty="0">
                <a:solidFill>
                  <a:srgbClr val="9999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4 pear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170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294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NLP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–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Grammar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045C47C-D7B3-4FC4-8452-F3E79BE18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364" y="1449615"/>
            <a:ext cx="8909960" cy="46166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expand(grammar, tokens):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token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enumerate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(tokens):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ignore terminals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is_terminal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(token):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choose a replacement at random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replacement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random.choice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(grammar[token])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is_terminal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(replacement):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tokens[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 replacement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tokens = tokens[: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+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replacement.split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+ tokens[(i+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):]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expand(grammar, tokens)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if we get here we had all terminals and are done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tokens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generate_sentence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(grammar):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expand(grammar, [</a:t>
            </a:r>
            <a:r>
              <a:rPr lang="en-US" altLang="en-US" sz="14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"_S"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353E9AC8-945A-42FF-8CA4-551774C3E68E}"/>
              </a:ext>
            </a:extLst>
          </p:cNvPr>
          <p:cNvSpPr/>
          <p:nvPr/>
        </p:nvSpPr>
        <p:spPr>
          <a:xfrm>
            <a:off x="371025" y="3757939"/>
            <a:ext cx="676063" cy="481552"/>
          </a:xfrm>
          <a:prstGeom prst="stripedRightArrow">
            <a:avLst>
              <a:gd name="adj1" fmla="val 50000"/>
              <a:gd name="adj2" fmla="val 6504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48F34-3142-41A3-B6A1-4165E8EC9464}"/>
              </a:ext>
            </a:extLst>
          </p:cNvPr>
          <p:cNvSpPr txBox="1"/>
          <p:nvPr/>
        </p:nvSpPr>
        <p:spPr>
          <a:xfrm>
            <a:off x="5128656" y="1080982"/>
            <a:ext cx="3979848" cy="280076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종결어가 아닌 애들 들어옴</a:t>
            </a: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(NP,</a:t>
            </a:r>
            <a:r>
              <a:rPr lang="ko-KR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VP</a:t>
            </a:r>
            <a:r>
              <a:rPr lang="ko-KR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같은 것들을 최소단위까지 </a:t>
            </a:r>
            <a:endParaRPr lang="en-US" altLang="ko-KR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쪼개는 과정</a:t>
            </a: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Replacement.split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=</a:t>
            </a:r>
          </a:p>
          <a:p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“N A P” 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“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N”, “A”, “P”, </a:t>
            </a:r>
          </a:p>
          <a:p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a[:0] + [“x”] + a[1:]</a:t>
            </a:r>
          </a:p>
          <a:p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a[0]</a:t>
            </a:r>
            <a:r>
              <a:rPr lang="ko-KR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자리에 </a:t>
            </a: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[“x”]</a:t>
            </a:r>
            <a:r>
              <a:rPr lang="ko-KR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를 넣는 격</a:t>
            </a: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9092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02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6029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Wordcloud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(Tag cloud, Weighted list)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46832" y="1592125"/>
            <a:ext cx="55435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</a:t>
            </a:r>
            <a:r>
              <a:rPr lang="ko-KR" altLang="en-US" sz="2000" dirty="0"/>
              <a:t>단어의 출현 빈도수</a:t>
            </a:r>
            <a:endParaRPr lang="en-US" altLang="ko-KR" sz="2000" dirty="0"/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단어의 주제</a:t>
            </a:r>
            <a:endParaRPr lang="en-US" altLang="ko-KR" sz="2000" dirty="0"/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단어들끼리의 연관성</a:t>
            </a:r>
            <a:endParaRPr lang="en-US" altLang="ko-KR" sz="2000" dirty="0"/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해당 단어 다음에 나올 확률이 높은 다른 단어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3" name="아래쪽 화살표 2"/>
          <p:cNvSpPr/>
          <p:nvPr/>
        </p:nvSpPr>
        <p:spPr>
          <a:xfrm rot="2638420">
            <a:off x="1330575" y="2878598"/>
            <a:ext cx="634334" cy="6637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1" y="4006118"/>
            <a:ext cx="2540131" cy="254013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99" y="4044551"/>
            <a:ext cx="3144962" cy="237789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" r="27017"/>
          <a:stretch/>
        </p:blipFill>
        <p:spPr>
          <a:xfrm>
            <a:off x="6000465" y="4077060"/>
            <a:ext cx="2952328" cy="235653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587730" y="3678844"/>
            <a:ext cx="234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Ego-network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19829" y="3677846"/>
            <a:ext cx="198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Word tree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80024" y="3639800"/>
            <a:ext cx="198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Word cloud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18" name="아래쪽 화살표 17"/>
          <p:cNvSpPr/>
          <p:nvPr/>
        </p:nvSpPr>
        <p:spPr>
          <a:xfrm>
            <a:off x="3391725" y="2974793"/>
            <a:ext cx="634334" cy="6637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 rot="19284859">
            <a:off x="6676463" y="2950068"/>
            <a:ext cx="634334" cy="6637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04959" y="1159623"/>
            <a:ext cx="419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단어 데이터 시각화 예시</a:t>
            </a:r>
          </a:p>
        </p:txBody>
      </p:sp>
    </p:spTree>
    <p:extLst>
      <p:ext uri="{BB962C8B-B14F-4D97-AF65-F5344CB8AC3E}">
        <p14:creationId xmlns:p14="http://schemas.microsoft.com/office/powerpoint/2010/main" val="1869162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02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623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Wordcloud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(Tag cloud, Weighted list)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24" y="883617"/>
            <a:ext cx="7688952" cy="53285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</p:spTree>
    <p:extLst>
      <p:ext uri="{BB962C8B-B14F-4D97-AF65-F5344CB8AC3E}">
        <p14:creationId xmlns:p14="http://schemas.microsoft.com/office/powerpoint/2010/main" val="28179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02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24" y="883617"/>
            <a:ext cx="7688952" cy="532859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11560" y="883617"/>
            <a:ext cx="8280920" cy="542570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0792" y="1196752"/>
            <a:ext cx="8207672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시각적 특징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1900" dirty="0"/>
              <a:t>Tag size: </a:t>
            </a:r>
            <a:r>
              <a:rPr lang="ko-KR" altLang="en-US" sz="1900" dirty="0"/>
              <a:t>크기가 큰 단어일수록 이목을 끔</a:t>
            </a:r>
            <a:endParaRPr lang="en-US" altLang="ko-KR" sz="1900" dirty="0"/>
          </a:p>
          <a:p>
            <a:pPr>
              <a:lnSpc>
                <a:spcPct val="150000"/>
              </a:lnSpc>
            </a:pPr>
            <a:r>
              <a:rPr lang="en-US" altLang="ko-KR" sz="1900" dirty="0"/>
              <a:t>Scanning: </a:t>
            </a:r>
            <a:r>
              <a:rPr lang="ko-KR" altLang="en-US" sz="1900" dirty="0"/>
              <a:t>보통 </a:t>
            </a:r>
            <a:r>
              <a:rPr lang="ko-KR" altLang="en-US" sz="1900" dirty="0" err="1"/>
              <a:t>워드클라우드를</a:t>
            </a:r>
            <a:r>
              <a:rPr lang="ko-KR" altLang="en-US" sz="1900" dirty="0"/>
              <a:t> </a:t>
            </a:r>
            <a:r>
              <a:rPr lang="ko-KR" altLang="en-US" sz="1900" dirty="0" err="1"/>
              <a:t>볼때</a:t>
            </a:r>
            <a:r>
              <a:rPr lang="ko-KR" altLang="en-US" sz="1900" dirty="0"/>
              <a:t> </a:t>
            </a:r>
            <a:r>
              <a:rPr lang="en-US" altLang="ko-KR" sz="1900" dirty="0"/>
              <a:t>‘</a:t>
            </a:r>
            <a:r>
              <a:rPr lang="ko-KR" altLang="en-US" sz="1900" dirty="0"/>
              <a:t>스캔</a:t>
            </a:r>
            <a:r>
              <a:rPr lang="en-US" altLang="ko-KR" sz="1900" dirty="0"/>
              <a:t>＇</a:t>
            </a:r>
            <a:r>
              <a:rPr lang="ko-KR" altLang="en-US" sz="1900" dirty="0"/>
              <a:t>할 뿐 자세히 읽지 않음</a:t>
            </a:r>
            <a:endParaRPr lang="en-US" altLang="ko-KR" sz="1900" dirty="0"/>
          </a:p>
          <a:p>
            <a:pPr>
              <a:lnSpc>
                <a:spcPct val="150000"/>
              </a:lnSpc>
            </a:pPr>
            <a:r>
              <a:rPr lang="en-US" altLang="ko-KR" sz="1900" dirty="0"/>
              <a:t>Centering: </a:t>
            </a:r>
            <a:r>
              <a:rPr lang="ko-KR" altLang="en-US" sz="1900" dirty="0"/>
              <a:t>중앙에 위치한 단어일수록 이목을 끔</a:t>
            </a:r>
            <a:endParaRPr lang="en-US" altLang="ko-KR" sz="1900" dirty="0"/>
          </a:p>
          <a:p>
            <a:pPr>
              <a:lnSpc>
                <a:spcPct val="150000"/>
              </a:lnSpc>
            </a:pPr>
            <a:r>
              <a:rPr lang="en-US" altLang="ko-KR" sz="1900" dirty="0"/>
              <a:t>Position: </a:t>
            </a:r>
            <a:r>
              <a:rPr lang="ko-KR" altLang="en-US" sz="1900" dirty="0"/>
              <a:t>왼쪽 위에 위치한 단어일수록 이목을 끔</a:t>
            </a:r>
            <a:endParaRPr lang="en-US" altLang="ko-KR" sz="1900" dirty="0"/>
          </a:p>
          <a:p>
            <a:pPr>
              <a:lnSpc>
                <a:spcPct val="150000"/>
              </a:lnSpc>
            </a:pPr>
            <a:r>
              <a:rPr lang="en-US" altLang="ko-KR" sz="1900" dirty="0"/>
              <a:t>Exploration: </a:t>
            </a:r>
            <a:r>
              <a:rPr lang="ko-KR" altLang="en-US" sz="1900" dirty="0"/>
              <a:t>특정 단어를 찾기 용이한 구조는 아님</a:t>
            </a:r>
            <a:endParaRPr lang="en-US" altLang="ko-KR" sz="1900" dirty="0"/>
          </a:p>
          <a:p>
            <a:pPr>
              <a:lnSpc>
                <a:spcPct val="150000"/>
              </a:lnSpc>
            </a:pPr>
            <a:endParaRPr lang="en-US" altLang="ko-KR" sz="1900" dirty="0"/>
          </a:p>
          <a:p>
            <a:pPr>
              <a:lnSpc>
                <a:spcPct val="150000"/>
              </a:lnSpc>
            </a:pPr>
            <a:r>
              <a:rPr lang="ko-KR" altLang="en-US" sz="1900" b="1" dirty="0"/>
              <a:t>단점</a:t>
            </a:r>
            <a:endParaRPr lang="en-US" altLang="ko-KR" sz="1900" b="1" dirty="0"/>
          </a:p>
          <a:p>
            <a:pPr>
              <a:lnSpc>
                <a:spcPct val="150000"/>
              </a:lnSpc>
            </a:pPr>
            <a:r>
              <a:rPr lang="ko-KR" altLang="en-US" sz="1900" dirty="0"/>
              <a:t>단어의 위치는 임의로 결정되어</a:t>
            </a:r>
            <a:r>
              <a:rPr lang="en-US" altLang="ko-KR" sz="1900" dirty="0"/>
              <a:t>, </a:t>
            </a:r>
            <a:r>
              <a:rPr lang="ko-KR" altLang="en-US" sz="1900" dirty="0"/>
              <a:t>좌표와 데이터 무관</a:t>
            </a:r>
            <a:endParaRPr lang="en-US" altLang="ko-KR" sz="1900" dirty="0"/>
          </a:p>
          <a:p>
            <a:pPr>
              <a:lnSpc>
                <a:spcPct val="150000"/>
              </a:lnSpc>
            </a:pPr>
            <a:r>
              <a:rPr lang="en-US" altLang="ko-KR" sz="1900" dirty="0">
                <a:solidFill>
                  <a:srgbClr val="FF0000"/>
                </a:solidFill>
              </a:rPr>
              <a:t>-&gt; </a:t>
            </a:r>
            <a:r>
              <a:rPr lang="ko-KR" altLang="en-US" sz="1900" dirty="0">
                <a:solidFill>
                  <a:srgbClr val="FF0000"/>
                </a:solidFill>
              </a:rPr>
              <a:t>단어의 위치도 어떤 의미를 담는 </a:t>
            </a:r>
            <a:r>
              <a:rPr lang="en-US" altLang="ko-KR" sz="1900" dirty="0" err="1">
                <a:solidFill>
                  <a:srgbClr val="FF0000"/>
                </a:solidFill>
              </a:rPr>
              <a:t>Wordcloud</a:t>
            </a:r>
            <a:r>
              <a:rPr lang="en-US" altLang="ko-KR" sz="1900" dirty="0">
                <a:solidFill>
                  <a:srgbClr val="FF0000"/>
                </a:solidFill>
              </a:rPr>
              <a:t> </a:t>
            </a:r>
            <a:r>
              <a:rPr lang="ko-KR" altLang="en-US" sz="1900" dirty="0">
                <a:solidFill>
                  <a:srgbClr val="FF0000"/>
                </a:solidFill>
              </a:rPr>
              <a:t>만들기</a:t>
            </a:r>
            <a:endParaRPr lang="en-US" altLang="ko-KR" sz="19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964287" y="270696"/>
            <a:ext cx="623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Wordcloud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(Tag cloud, Weighted list)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</p:spTree>
    <p:extLst>
      <p:ext uri="{BB962C8B-B14F-4D97-AF65-F5344CB8AC3E}">
        <p14:creationId xmlns:p14="http://schemas.microsoft.com/office/powerpoint/2010/main" val="270437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02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0792" y="1196752"/>
            <a:ext cx="820767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900" b="1" dirty="0"/>
              <a:t>단어의 위치에 의미가 담긴 </a:t>
            </a:r>
            <a:r>
              <a:rPr lang="en-US" altLang="ko-KR" sz="1900" b="1" dirty="0" err="1"/>
              <a:t>Wordcloud</a:t>
            </a:r>
            <a:r>
              <a:rPr lang="en-US" altLang="ko-KR" sz="1900" b="1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900" dirty="0">
                <a:solidFill>
                  <a:srgbClr val="FF0000"/>
                </a:solidFill>
              </a:rPr>
              <a:t>(</a:t>
            </a:r>
            <a:r>
              <a:rPr lang="ko-KR" altLang="en-US" sz="1900" dirty="0">
                <a:solidFill>
                  <a:srgbClr val="FF0000"/>
                </a:solidFill>
              </a:rPr>
              <a:t>책 예시</a:t>
            </a:r>
            <a:r>
              <a:rPr lang="en-US" altLang="ko-KR" sz="1900" dirty="0">
                <a:solidFill>
                  <a:srgbClr val="FF0000"/>
                </a:solidFill>
              </a:rPr>
              <a:t>)</a:t>
            </a:r>
            <a:endParaRPr lang="ko-KR" altLang="en-US" sz="19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4287" y="270696"/>
            <a:ext cx="623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Wordcloud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(Tag cloud, Weighted list)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100" y="1653661"/>
            <a:ext cx="6147673" cy="47093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1139" y="2348880"/>
            <a:ext cx="25029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r>
              <a:rPr lang="ko-KR" altLang="en-US" dirty="0"/>
              <a:t>좌표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구인광고에 해당 단어가 등장하는 빈도수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Y</a:t>
            </a:r>
            <a:r>
              <a:rPr lang="ko-KR" altLang="en-US" dirty="0"/>
              <a:t>좌표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이력서에 해당 단어가 등장하는 빈도수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단어의 크기</a:t>
            </a:r>
            <a:r>
              <a:rPr lang="en-US" altLang="ko-KR" dirty="0"/>
              <a:t>: </a:t>
            </a:r>
            <a:r>
              <a:rPr lang="ko-KR" altLang="en-US" dirty="0"/>
              <a:t>두 빈도수를 합친 것에 비례하게 설정</a:t>
            </a:r>
          </a:p>
        </p:txBody>
      </p:sp>
    </p:spTree>
    <p:extLst>
      <p:ext uri="{BB962C8B-B14F-4D97-AF65-F5344CB8AC3E}">
        <p14:creationId xmlns:p14="http://schemas.microsoft.com/office/powerpoint/2010/main" val="277149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02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4287" y="270696"/>
            <a:ext cx="623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Wordcloud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(Tag cloud, Weighted list)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3528" y="1196752"/>
            <a:ext cx="856895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b="1" dirty="0"/>
              <a:t>실습 </a:t>
            </a:r>
            <a:r>
              <a:rPr lang="ko-KR" altLang="en-US" b="1" dirty="0" err="1"/>
              <a:t>미리보기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- </a:t>
            </a:r>
            <a:r>
              <a:rPr lang="en-US" altLang="ko-KR" dirty="0" err="1">
                <a:solidFill>
                  <a:srgbClr val="FF0000"/>
                </a:solidFill>
              </a:rPr>
              <a:t>KoNLPy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패키지</a:t>
            </a:r>
            <a:r>
              <a:rPr lang="ko-KR" altLang="en-US" dirty="0"/>
              <a:t>를 이용해 책의 예시와 같은 방식의 워드 </a:t>
            </a:r>
            <a:r>
              <a:rPr lang="ko-KR" altLang="en-US" dirty="0" err="1"/>
              <a:t>클라우드</a:t>
            </a:r>
            <a:r>
              <a:rPr lang="ko-KR" altLang="en-US" dirty="0"/>
              <a:t> 만들기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문재인</a:t>
            </a:r>
            <a:r>
              <a:rPr lang="en-US" altLang="ko-KR" dirty="0"/>
              <a:t>, </a:t>
            </a:r>
            <a:r>
              <a:rPr lang="ko-KR" altLang="en-US" dirty="0"/>
              <a:t>안철수 연설문에서 각각 가장 많이 쓰인 명사를 </a:t>
            </a:r>
            <a:r>
              <a:rPr lang="en-US" altLang="ko-KR" dirty="0"/>
              <a:t>30</a:t>
            </a:r>
            <a:r>
              <a:rPr lang="ko-KR" altLang="en-US" dirty="0"/>
              <a:t>개씩 뽑기 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244918" y="2442369"/>
            <a:ext cx="8568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KoNLPy</a:t>
            </a:r>
            <a:r>
              <a:rPr lang="ko-KR" altLang="en-US" dirty="0"/>
              <a:t>는</a:t>
            </a:r>
            <a:r>
              <a:rPr lang="en-US" altLang="ko-KR" dirty="0"/>
              <a:t>?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한국어로 된 텍스트를 형태소 분석</a:t>
            </a:r>
            <a:r>
              <a:rPr lang="en-US" altLang="ko-KR" dirty="0"/>
              <a:t>/</a:t>
            </a:r>
            <a:r>
              <a:rPr lang="ko-KR" altLang="en-US" dirty="0"/>
              <a:t>품사 </a:t>
            </a:r>
            <a:r>
              <a:rPr lang="ko-KR" altLang="en-US" dirty="0" err="1"/>
              <a:t>태깅하는</a:t>
            </a:r>
            <a:r>
              <a:rPr lang="ko-KR" altLang="en-US" dirty="0"/>
              <a:t> 모듈들을 제공하는 패키지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85" y="3099376"/>
            <a:ext cx="6620799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9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386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NLP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–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N-gram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model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D6B1BE8-F335-4CF4-B424-74374D041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353" y="1143099"/>
            <a:ext cx="8537294" cy="5187291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ko-KR" kern="2000" dirty="0"/>
              <a:t>Informational Retrieval (</a:t>
            </a:r>
            <a:r>
              <a:rPr lang="ko-KR" altLang="en-US" kern="2000" dirty="0"/>
              <a:t>정보 검색</a:t>
            </a:r>
            <a:r>
              <a:rPr lang="en-US" altLang="ko-KR" kern="2000" dirty="0"/>
              <a:t>?) : Query/</a:t>
            </a:r>
            <a:r>
              <a:rPr lang="ko-KR" altLang="en-US" kern="2000" dirty="0"/>
              <a:t>키워드 서치가 기반이다</a:t>
            </a:r>
            <a:r>
              <a:rPr lang="en-US" altLang="ko-KR" kern="2000" dirty="0"/>
              <a:t>. </a:t>
            </a:r>
            <a:r>
              <a:rPr lang="ko-KR" altLang="en-US" kern="2000" dirty="0"/>
              <a:t>본인이 원하는 정보를 구체적으로 제시하면 </a:t>
            </a:r>
            <a:r>
              <a:rPr lang="en-US" altLang="ko-KR" kern="2000" dirty="0"/>
              <a:t>IR</a:t>
            </a:r>
            <a:r>
              <a:rPr lang="ko-KR" altLang="en-US" kern="2000" dirty="0"/>
              <a:t>은 그것을 인간이 읽을 수 있는 형식으로 리턴한다</a:t>
            </a:r>
            <a:r>
              <a:rPr lang="en-US" altLang="ko-KR" kern="2000" dirty="0"/>
              <a:t>.  (</a:t>
            </a:r>
            <a:r>
              <a:rPr lang="ko-KR" altLang="en-US" kern="2000" dirty="0"/>
              <a:t>예</a:t>
            </a:r>
            <a:r>
              <a:rPr lang="en-US" altLang="ko-KR" kern="2000" dirty="0"/>
              <a:t>- </a:t>
            </a:r>
            <a:r>
              <a:rPr lang="ko-KR" altLang="en-US" kern="2000" dirty="0"/>
              <a:t>검색 엔진</a:t>
            </a:r>
            <a:r>
              <a:rPr lang="en-US" altLang="ko-KR" kern="2000" dirty="0"/>
              <a:t>)</a:t>
            </a:r>
          </a:p>
          <a:p>
            <a:pPr>
              <a:lnSpc>
                <a:spcPct val="170000"/>
              </a:lnSpc>
            </a:pPr>
            <a:r>
              <a:rPr lang="en-US" altLang="ko-KR" kern="2000" dirty="0"/>
              <a:t>Informational</a:t>
            </a:r>
            <a:r>
              <a:rPr lang="ko-KR" altLang="en-US" kern="2000" dirty="0"/>
              <a:t> </a:t>
            </a:r>
            <a:r>
              <a:rPr lang="en-US" altLang="ko-KR" kern="2000" dirty="0"/>
              <a:t>Extraction</a:t>
            </a:r>
            <a:r>
              <a:rPr lang="ko-KR" altLang="en-US" kern="2000" dirty="0"/>
              <a:t> </a:t>
            </a:r>
            <a:r>
              <a:rPr lang="en-US" altLang="ko-KR" kern="2000" dirty="0"/>
              <a:t>(</a:t>
            </a:r>
            <a:r>
              <a:rPr lang="ko-KR" altLang="en-US" kern="2000" dirty="0"/>
              <a:t>정보 추출</a:t>
            </a:r>
            <a:r>
              <a:rPr lang="en-US" altLang="ko-KR" kern="2000" dirty="0"/>
              <a:t>): </a:t>
            </a:r>
            <a:r>
              <a:rPr lang="ko-KR" altLang="en-US" kern="2000" dirty="0"/>
              <a:t>비정형화된 자료를 구조화하고 이후에 처리하기 좋도록 성질</a:t>
            </a:r>
            <a:r>
              <a:rPr lang="en-US" altLang="ko-KR" kern="2000" dirty="0"/>
              <a:t>/</a:t>
            </a:r>
            <a:r>
              <a:rPr lang="ko-KR" altLang="en-US" kern="2000" dirty="0"/>
              <a:t>관계가 비슷한 자료들끼리 묶어준다</a:t>
            </a:r>
            <a:r>
              <a:rPr lang="en-US" altLang="ko-KR" kern="2000" dirty="0"/>
              <a:t>. (</a:t>
            </a:r>
            <a:r>
              <a:rPr lang="ko-KR" altLang="en-US" kern="2000" dirty="0"/>
              <a:t>사람이 읽은 수 없는 형식으로 리턴할 수 있다</a:t>
            </a:r>
            <a:r>
              <a:rPr lang="en-US" altLang="ko-KR" kern="2000" dirty="0"/>
              <a:t>.)</a:t>
            </a:r>
          </a:p>
          <a:p>
            <a:pPr>
              <a:lnSpc>
                <a:spcPct val="170000"/>
              </a:lnSpc>
            </a:pPr>
            <a:r>
              <a:rPr lang="en-US" altLang="ko-KR" kern="2000" dirty="0"/>
              <a:t>Natural Language Processing: </a:t>
            </a:r>
            <a:r>
              <a:rPr lang="ko-KR" altLang="en-US" kern="2000" dirty="0"/>
              <a:t>기계어</a:t>
            </a:r>
            <a:r>
              <a:rPr lang="en-US" altLang="ko-KR" kern="2000" dirty="0"/>
              <a:t>(0,1)</a:t>
            </a:r>
            <a:r>
              <a:rPr lang="ko-KR" altLang="en-US" kern="2000" dirty="0"/>
              <a:t>과 인간언어의 소통</a:t>
            </a:r>
            <a:r>
              <a:rPr lang="en-US" altLang="ko-KR" kern="2000" dirty="0"/>
              <a:t>. </a:t>
            </a:r>
            <a:r>
              <a:rPr lang="ko-KR" altLang="en-US" kern="2000" dirty="0"/>
              <a:t>컴공 </a:t>
            </a:r>
            <a:r>
              <a:rPr lang="en-US" altLang="ko-KR" kern="2000" dirty="0"/>
              <a:t>+ </a:t>
            </a:r>
            <a:r>
              <a:rPr lang="ko-KR" altLang="en-US" kern="2000" dirty="0"/>
              <a:t>인공지능</a:t>
            </a:r>
            <a:r>
              <a:rPr lang="en-US" altLang="ko-KR" kern="2000" dirty="0"/>
              <a:t> + </a:t>
            </a:r>
            <a:r>
              <a:rPr lang="ko-KR" altLang="en-US" kern="2000" dirty="0"/>
              <a:t>전산언어학</a:t>
            </a:r>
            <a:r>
              <a:rPr lang="en-US" altLang="ko-KR" sz="2900" kern="2000" baseline="50000" dirty="0"/>
              <a:t>computational </a:t>
            </a:r>
            <a:r>
              <a:rPr lang="ko-KR" altLang="en-US" sz="2900" kern="2000" baseline="50000" dirty="0"/>
              <a:t>관점에서 자연언어의 통계적인 모형과 논리적인 모형을 다루는 분야</a:t>
            </a:r>
            <a:endParaRPr lang="en-US" altLang="ko-KR" kern="2000" dirty="0"/>
          </a:p>
          <a:p>
            <a:pPr>
              <a:lnSpc>
                <a:spcPct val="170000"/>
              </a:lnSpc>
            </a:pPr>
            <a:r>
              <a:rPr lang="en-US" altLang="ko-KR" kern="2000" dirty="0"/>
              <a:t>Data mining: </a:t>
            </a:r>
            <a:r>
              <a:rPr lang="ko-KR" altLang="en-US" kern="2000" dirty="0"/>
              <a:t>대규모 데이터 안에서 체계적이고 자동적으로 통계적 규치이나 패턴을 찾아내는 것</a:t>
            </a:r>
            <a:r>
              <a:rPr lang="en-US" altLang="ko-KR" kern="2000" dirty="0"/>
              <a:t>. Knowledge-discovery in database. </a:t>
            </a:r>
            <a:r>
              <a:rPr lang="ko-KR" altLang="en-US" kern="2000" dirty="0"/>
              <a:t>데이터 추출 </a:t>
            </a:r>
            <a:r>
              <a:rPr lang="en-US" altLang="ko-KR" kern="2000" dirty="0"/>
              <a:t>-&gt; </a:t>
            </a:r>
            <a:r>
              <a:rPr lang="ko-KR" altLang="en-US" kern="2000" dirty="0"/>
              <a:t>정제 </a:t>
            </a:r>
            <a:r>
              <a:rPr lang="en-US" altLang="ko-KR" kern="2000" dirty="0"/>
              <a:t>-&gt; </a:t>
            </a:r>
            <a:r>
              <a:rPr lang="ko-KR" altLang="en-US" kern="2000" dirty="0"/>
              <a:t>변경 </a:t>
            </a:r>
            <a:r>
              <a:rPr lang="en-US" altLang="ko-KR" kern="2000" dirty="0"/>
              <a:t>-&gt; </a:t>
            </a:r>
            <a:r>
              <a:rPr lang="ko-KR" altLang="en-US" kern="2000" dirty="0"/>
              <a:t>분석 </a:t>
            </a:r>
            <a:r>
              <a:rPr lang="en-US" altLang="ko-KR" kern="2000" dirty="0"/>
              <a:t>-&gt; </a:t>
            </a:r>
            <a:r>
              <a:rPr lang="ko-KR" altLang="en-US" kern="2000" dirty="0"/>
              <a:t>해석 </a:t>
            </a:r>
            <a:r>
              <a:rPr lang="en-US" altLang="ko-KR" kern="2000" dirty="0"/>
              <a:t>…</a:t>
            </a:r>
          </a:p>
          <a:p>
            <a:pPr>
              <a:lnSpc>
                <a:spcPct val="170000"/>
              </a:lnSpc>
            </a:pPr>
            <a:r>
              <a:rPr lang="en-US" altLang="ko-KR" kern="2000" dirty="0"/>
              <a:t>Text mining: </a:t>
            </a:r>
            <a:r>
              <a:rPr lang="ko-KR" altLang="en-US" kern="2000" dirty="0"/>
              <a:t>비정형 데이터 마이닝 중 하나</a:t>
            </a:r>
            <a:r>
              <a:rPr lang="en-US" altLang="ko-KR" kern="2000" dirty="0"/>
              <a:t>. </a:t>
            </a:r>
            <a:r>
              <a:rPr lang="ko-KR" altLang="en-US" kern="2000" dirty="0"/>
              <a:t>비</a:t>
            </a:r>
            <a:r>
              <a:rPr lang="en-US" altLang="ko-KR" kern="2000" dirty="0"/>
              <a:t>/</a:t>
            </a:r>
            <a:r>
              <a:rPr lang="ko-KR" altLang="en-US" kern="2000" dirty="0"/>
              <a:t>반정형 데이터에 대해 자연어 처리 기술</a:t>
            </a:r>
            <a:r>
              <a:rPr lang="en-US" altLang="ko-KR" kern="2000" dirty="0"/>
              <a:t>/</a:t>
            </a:r>
            <a:r>
              <a:rPr lang="ko-KR" altLang="en-US" kern="2000" dirty="0"/>
              <a:t>문서처리 기술을 적용하여 유용한 정보를 추출</a:t>
            </a:r>
            <a:r>
              <a:rPr lang="en-US" altLang="ko-KR" kern="2000" dirty="0"/>
              <a:t>, </a:t>
            </a:r>
            <a:r>
              <a:rPr lang="ko-KR" altLang="en-US" kern="2000" dirty="0"/>
              <a:t>가공하기 위한 기술</a:t>
            </a:r>
            <a:r>
              <a:rPr lang="en-US" altLang="ko-KR" kern="2000" dirty="0"/>
              <a:t>. </a:t>
            </a:r>
          </a:p>
          <a:p>
            <a:pPr lvl="1">
              <a:lnSpc>
                <a:spcPct val="170000"/>
              </a:lnSpc>
            </a:pPr>
            <a:r>
              <a:rPr lang="ko-KR" altLang="en-US" kern="2000" dirty="0"/>
              <a:t>텍스트로 이루어진 자료들을 분석하는 과정</a:t>
            </a:r>
            <a:endParaRPr lang="en-US" altLang="ko-KR" kern="2000" dirty="0"/>
          </a:p>
          <a:p>
            <a:pPr lvl="1">
              <a:lnSpc>
                <a:spcPct val="170000"/>
              </a:lnSpc>
            </a:pPr>
            <a:r>
              <a:rPr lang="ko-KR" altLang="en-US" kern="2000" dirty="0"/>
              <a:t>중요 부분</a:t>
            </a:r>
            <a:r>
              <a:rPr lang="en-US" altLang="ko-KR" kern="2000" dirty="0"/>
              <a:t>, </a:t>
            </a:r>
            <a:r>
              <a:rPr lang="ko-KR" altLang="en-US" kern="2000" dirty="0"/>
              <a:t>주제</a:t>
            </a:r>
            <a:r>
              <a:rPr lang="en-US" altLang="ko-KR" kern="2000" dirty="0"/>
              <a:t>, </a:t>
            </a:r>
            <a:r>
              <a:rPr lang="ko-KR" altLang="en-US" kern="2000" dirty="0"/>
              <a:t>숨은 의미와 관계 등을</a:t>
            </a:r>
            <a:r>
              <a:rPr lang="en-US" altLang="ko-KR" kern="2000" dirty="0"/>
              <a:t> </a:t>
            </a:r>
            <a:r>
              <a:rPr lang="en-US" altLang="ko-KR" sz="1800" kern="2000" dirty="0"/>
              <a:t>(</a:t>
            </a:r>
            <a:r>
              <a:rPr lang="ko-KR" altLang="en-US" sz="1800" kern="2000" dirty="0"/>
              <a:t>작가가 이를 표현하기 위해 사용한 문자 그대로를 모른 상태에서도</a:t>
            </a:r>
            <a:r>
              <a:rPr lang="en-US" altLang="ko-KR" sz="1800" kern="2000" dirty="0"/>
              <a:t>)</a:t>
            </a:r>
            <a:br>
              <a:rPr lang="en-US" altLang="ko-KR" sz="1800" kern="2000" dirty="0"/>
            </a:br>
            <a:r>
              <a:rPr lang="ko-KR" altLang="en-US" kern="2000" dirty="0"/>
              <a:t>알아내는 것이 목적</a:t>
            </a:r>
            <a:endParaRPr lang="en-US" altLang="ko-KR" kern="2000" dirty="0"/>
          </a:p>
          <a:p>
            <a:pPr lvl="1">
              <a:lnSpc>
                <a:spcPct val="170000"/>
              </a:lnSpc>
            </a:pPr>
            <a:endParaRPr lang="en-US" altLang="ko-KR" kern="2000" dirty="0"/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94642070-DA44-47BD-AAAE-B1533A84A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191" y="6035849"/>
            <a:ext cx="8475458" cy="690130"/>
          </a:xfrm>
        </p:spPr>
        <p:txBody>
          <a:bodyPr/>
          <a:lstStyle/>
          <a:p>
            <a:pPr algn="l"/>
            <a:r>
              <a:rPr lang="en-US" sz="1050" dirty="0">
                <a:hlinkClick r:id="rId3"/>
              </a:rPr>
              <a:t>https://www.ibm.com/support/knowledgecenter/en/SS3RA7_18.1.0/ta_guide_ddita/textmining/shared_entities/tm_intro_tm_defined.html</a:t>
            </a:r>
            <a:endParaRPr lang="en-US" sz="1050" dirty="0"/>
          </a:p>
          <a:p>
            <a:pPr algn="l"/>
            <a:r>
              <a:rPr lang="en-US" sz="1050" dirty="0">
                <a:hlinkClick r:id="rId4"/>
              </a:rPr>
              <a:t>https://cs.stackexchange.com/questions/7181/relation-and-difference-between-information-retrieval-and-information-extraction</a:t>
            </a:r>
            <a:endParaRPr lang="en-US" sz="1050" dirty="0"/>
          </a:p>
          <a:p>
            <a:pPr algn="l"/>
            <a:r>
              <a:rPr lang="en-US" sz="1050" dirty="0">
                <a:hlinkClick r:id="rId5"/>
              </a:rPr>
              <a:t>http://iamdaisy.tistory.com/29</a:t>
            </a:r>
            <a:r>
              <a:rPr lang="en-US" sz="1050" dirty="0"/>
              <a:t> , </a:t>
            </a:r>
            <a:r>
              <a:rPr lang="en-US" sz="1050" dirty="0">
                <a:hlinkClick r:id="rId6"/>
              </a:rPr>
              <a:t>http://blog.embian.com/71</a:t>
            </a:r>
            <a:r>
              <a:rPr lang="en-US" sz="1050" dirty="0"/>
              <a:t> </a:t>
            </a:r>
          </a:p>
          <a:p>
            <a:pPr algn="l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42839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02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4287" y="270696"/>
            <a:ext cx="623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Wordcloud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(Tag cloud, Weighted list)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85689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형태소 분석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형태소를 비롯하여</a:t>
            </a:r>
            <a:r>
              <a:rPr lang="en-US" altLang="ko-KR" dirty="0"/>
              <a:t>, </a:t>
            </a:r>
            <a:r>
              <a:rPr lang="ko-KR" altLang="en-US" dirty="0"/>
              <a:t>어근</a:t>
            </a:r>
            <a:r>
              <a:rPr lang="en-US" altLang="ko-KR" dirty="0"/>
              <a:t>, </a:t>
            </a:r>
            <a:r>
              <a:rPr lang="ko-KR" altLang="en-US" dirty="0"/>
              <a:t>접두사</a:t>
            </a:r>
            <a:r>
              <a:rPr lang="en-US" altLang="ko-KR" dirty="0"/>
              <a:t>/</a:t>
            </a:r>
            <a:r>
              <a:rPr lang="ko-KR" altLang="en-US" dirty="0"/>
              <a:t>접미사</a:t>
            </a:r>
            <a:r>
              <a:rPr lang="en-US" altLang="ko-KR" dirty="0"/>
              <a:t>, </a:t>
            </a:r>
            <a:r>
              <a:rPr lang="ko-KR" altLang="en-US" dirty="0"/>
              <a:t>품사</a:t>
            </a:r>
            <a:r>
              <a:rPr lang="en-US" altLang="ko-KR" dirty="0"/>
              <a:t>(POS, part-of-speech) </a:t>
            </a:r>
            <a:r>
              <a:rPr lang="ko-KR" altLang="en-US" dirty="0"/>
              <a:t>등 다양한 언어적 속성의 구조를 파악하는 것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언어적 모호성을 해결하기 위해 통계 정보 활용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ex.	 “</a:t>
            </a:r>
            <a:r>
              <a:rPr lang="ko-KR" altLang="en-US" dirty="0" err="1"/>
              <a:t>아버지가방에들어가신다</a:t>
            </a:r>
            <a:r>
              <a:rPr lang="en-US" altLang="ko-KR" dirty="0"/>
              <a:t>”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“</a:t>
            </a:r>
            <a:r>
              <a:rPr lang="ko-KR" altLang="en-US" dirty="0">
                <a:solidFill>
                  <a:srgbClr val="FF0000"/>
                </a:solidFill>
              </a:rPr>
              <a:t>나는</a:t>
            </a:r>
            <a:r>
              <a:rPr lang="ko-KR" altLang="en-US" dirty="0"/>
              <a:t> 눈을 떴다</a:t>
            </a:r>
            <a:r>
              <a:rPr lang="en-US" altLang="ko-KR" dirty="0"/>
              <a:t>“,  “</a:t>
            </a:r>
            <a:r>
              <a:rPr lang="ko-KR" altLang="en-US" dirty="0"/>
              <a:t>하늘을</a:t>
            </a:r>
            <a:r>
              <a:rPr lang="ko-KR" altLang="en-US" dirty="0">
                <a:solidFill>
                  <a:srgbClr val="FF0000"/>
                </a:solidFill>
              </a:rPr>
              <a:t> 나는 </a:t>
            </a:r>
            <a:r>
              <a:rPr lang="ko-KR" altLang="en-US" dirty="0"/>
              <a:t>새</a:t>
            </a:r>
            <a:r>
              <a:rPr lang="en-US" altLang="ko-KR" dirty="0"/>
              <a:t>＂ </a:t>
            </a:r>
          </a:p>
        </p:txBody>
      </p:sp>
    </p:spTree>
    <p:extLst>
      <p:ext uri="{BB962C8B-B14F-4D97-AF65-F5344CB8AC3E}">
        <p14:creationId xmlns:p14="http://schemas.microsoft.com/office/powerpoint/2010/main" val="3508254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02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4287" y="270696"/>
            <a:ext cx="623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Wordcloud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(Tag cloud, Weighted list)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7524" y="1484784"/>
            <a:ext cx="8568952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품사 </a:t>
            </a:r>
            <a:r>
              <a:rPr lang="ko-KR" altLang="en-US" dirty="0" err="1"/>
              <a:t>태깅</a:t>
            </a:r>
            <a:r>
              <a:rPr lang="ko-KR" altLang="en-US" dirty="0"/>
              <a:t> </a:t>
            </a:r>
            <a:r>
              <a:rPr lang="en-US" altLang="ko-KR" dirty="0"/>
              <a:t>(POS) : 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74042" y="2348880"/>
          <a:ext cx="8229600" cy="3383280"/>
        </p:xfrm>
        <a:graphic>
          <a:graphicData uri="http://schemas.openxmlformats.org/drawingml/2006/table">
            <a:tbl>
              <a:tblPr/>
              <a:tblGrid>
                <a:gridCol w="1645920">
                  <a:extLst>
                    <a:ext uri="{9D8B030D-6E8A-4147-A177-3AD203B41FA5}">
                      <a16:colId xmlns:a16="http://schemas.microsoft.com/office/drawing/2014/main" val="3667038439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47267499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549602787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774331125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6613751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Hannanum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Kkma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Komoran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Mecab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Twitter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37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아버지가방에들어가 </a:t>
                      </a:r>
                      <a:r>
                        <a:rPr lang="en-US" altLang="ko-KR">
                          <a:effectLst/>
                        </a:rPr>
                        <a:t>/ 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effectLst/>
                        </a:rPr>
                        <a:t>아버지 </a:t>
                      </a:r>
                      <a:r>
                        <a:rPr lang="en-US" altLang="ko-KR" dirty="0">
                          <a:effectLst/>
                        </a:rPr>
                        <a:t>/ </a:t>
                      </a:r>
                      <a:r>
                        <a:rPr lang="en-US" dirty="0">
                          <a:effectLst/>
                        </a:rPr>
                        <a:t>NNG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 err="1">
                          <a:effectLst/>
                        </a:rPr>
                        <a:t>아버지가방에들어가신다</a:t>
                      </a:r>
                      <a:r>
                        <a:rPr lang="ko-KR" altLang="en-US" dirty="0">
                          <a:effectLst/>
                        </a:rPr>
                        <a:t> </a:t>
                      </a:r>
                      <a:r>
                        <a:rPr lang="en-US" altLang="ko-KR" dirty="0">
                          <a:effectLst/>
                        </a:rPr>
                        <a:t>/ NNP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아버지 </a:t>
                      </a:r>
                      <a:r>
                        <a:rPr lang="en-US" altLang="ko-KR">
                          <a:effectLst/>
                        </a:rPr>
                        <a:t>/ </a:t>
                      </a:r>
                      <a:r>
                        <a:rPr lang="en-US">
                          <a:effectLst/>
                        </a:rPr>
                        <a:t>NNG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아버지 </a:t>
                      </a:r>
                      <a:r>
                        <a:rPr lang="en-US" altLang="ko-KR">
                          <a:effectLst/>
                        </a:rPr>
                        <a:t>/ </a:t>
                      </a:r>
                      <a:r>
                        <a:rPr lang="en-US">
                          <a:effectLst/>
                        </a:rPr>
                        <a:t>Noun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355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이 </a:t>
                      </a:r>
                      <a:r>
                        <a:rPr lang="en-US" altLang="ko-KR">
                          <a:effectLst/>
                        </a:rPr>
                        <a:t>/ </a:t>
                      </a:r>
                      <a:r>
                        <a:rPr lang="en-US">
                          <a:effectLst/>
                        </a:rPr>
                        <a:t>J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effectLst/>
                        </a:rPr>
                        <a:t>가방 </a:t>
                      </a:r>
                      <a:r>
                        <a:rPr lang="en-US" altLang="ko-KR" dirty="0">
                          <a:effectLst/>
                        </a:rPr>
                        <a:t>/ </a:t>
                      </a:r>
                      <a:r>
                        <a:rPr lang="en-US" dirty="0">
                          <a:effectLst/>
                        </a:rPr>
                        <a:t>NNG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가 </a:t>
                      </a:r>
                      <a:r>
                        <a:rPr lang="en-US" altLang="ko-KR">
                          <a:effectLst/>
                        </a:rPr>
                        <a:t>/ </a:t>
                      </a:r>
                      <a:r>
                        <a:rPr lang="en-US">
                          <a:effectLst/>
                        </a:rPr>
                        <a:t>JKS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가방 </a:t>
                      </a:r>
                      <a:r>
                        <a:rPr lang="en-US" altLang="ko-KR">
                          <a:effectLst/>
                        </a:rPr>
                        <a:t>/ </a:t>
                      </a:r>
                      <a:r>
                        <a:rPr lang="en-US">
                          <a:effectLst/>
                        </a:rPr>
                        <a:t>Noun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097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시ㄴ다 </a:t>
                      </a:r>
                      <a:r>
                        <a:rPr lang="en-US" altLang="ko-KR">
                          <a:effectLst/>
                        </a:rPr>
                        <a:t>/ </a:t>
                      </a:r>
                      <a:r>
                        <a:rPr lang="en-US">
                          <a:effectLst/>
                        </a:rPr>
                        <a:t>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effectLst/>
                        </a:rPr>
                        <a:t>에 </a:t>
                      </a:r>
                      <a:r>
                        <a:rPr lang="en-US" altLang="ko-KR" dirty="0">
                          <a:effectLst/>
                        </a:rPr>
                        <a:t>/ </a:t>
                      </a:r>
                      <a:r>
                        <a:rPr lang="en-US" dirty="0">
                          <a:effectLst/>
                        </a:rPr>
                        <a:t>JKM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방 </a:t>
                      </a:r>
                      <a:r>
                        <a:rPr lang="en-US" altLang="ko-KR">
                          <a:effectLst/>
                        </a:rPr>
                        <a:t>/ </a:t>
                      </a:r>
                      <a:r>
                        <a:rPr lang="en-US">
                          <a:effectLst/>
                        </a:rPr>
                        <a:t>NNG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에 </a:t>
                      </a:r>
                      <a:r>
                        <a:rPr lang="en-US" altLang="ko-KR">
                          <a:effectLst/>
                        </a:rPr>
                        <a:t>/ </a:t>
                      </a:r>
                      <a:r>
                        <a:rPr lang="en-US">
                          <a:effectLst/>
                        </a:rPr>
                        <a:t>Josa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106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들어가 </a:t>
                      </a:r>
                      <a:r>
                        <a:rPr lang="en-US" altLang="ko-KR">
                          <a:effectLst/>
                        </a:rPr>
                        <a:t>/ </a:t>
                      </a:r>
                      <a:r>
                        <a:rPr lang="en-US">
                          <a:effectLst/>
                        </a:rPr>
                        <a:t>VV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에 </a:t>
                      </a:r>
                      <a:r>
                        <a:rPr lang="en-US" altLang="ko-KR">
                          <a:effectLst/>
                        </a:rPr>
                        <a:t>/ </a:t>
                      </a:r>
                      <a:r>
                        <a:rPr lang="en-US">
                          <a:effectLst/>
                        </a:rPr>
                        <a:t>JKB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들어가신 </a:t>
                      </a:r>
                      <a:r>
                        <a:rPr lang="en-US" altLang="ko-KR">
                          <a:effectLst/>
                        </a:rPr>
                        <a:t>/ </a:t>
                      </a:r>
                      <a:r>
                        <a:rPr lang="en-US">
                          <a:effectLst/>
                        </a:rPr>
                        <a:t>Verb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724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시 </a:t>
                      </a:r>
                      <a:r>
                        <a:rPr lang="en-US" altLang="ko-KR">
                          <a:effectLst/>
                        </a:rPr>
                        <a:t>/ </a:t>
                      </a:r>
                      <a:r>
                        <a:rPr lang="en-US">
                          <a:effectLst/>
                        </a:rPr>
                        <a:t>EPH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들어가 </a:t>
                      </a:r>
                      <a:r>
                        <a:rPr lang="en-US" altLang="ko-KR">
                          <a:effectLst/>
                        </a:rPr>
                        <a:t>/ </a:t>
                      </a:r>
                      <a:r>
                        <a:rPr lang="en-US">
                          <a:effectLst/>
                        </a:rPr>
                        <a:t>VV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다 </a:t>
                      </a:r>
                      <a:r>
                        <a:rPr lang="en-US" altLang="ko-KR">
                          <a:effectLst/>
                        </a:rPr>
                        <a:t>/ </a:t>
                      </a:r>
                      <a:r>
                        <a:rPr lang="en-US">
                          <a:effectLst/>
                        </a:rPr>
                        <a:t>Eomi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247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ㄴ다 </a:t>
                      </a:r>
                      <a:r>
                        <a:rPr lang="en-US" altLang="ko-KR">
                          <a:effectLst/>
                        </a:rPr>
                        <a:t>/ </a:t>
                      </a:r>
                      <a:r>
                        <a:rPr lang="en-US">
                          <a:effectLst/>
                        </a:rPr>
                        <a:t>EFN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신다 </a:t>
                      </a:r>
                      <a:r>
                        <a:rPr lang="en-US" altLang="ko-KR">
                          <a:effectLst/>
                        </a:rPr>
                        <a:t>/ </a:t>
                      </a:r>
                      <a:r>
                        <a:rPr lang="en-US">
                          <a:effectLst/>
                        </a:rPr>
                        <a:t>EP+EC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625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169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02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4287" y="270696"/>
            <a:ext cx="623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Wordcloud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(Tag cloud, Weighted list)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9519" y="1665517"/>
            <a:ext cx="856895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품사 </a:t>
            </a:r>
            <a:r>
              <a:rPr lang="ko-KR" altLang="en-US" dirty="0" err="1"/>
              <a:t>태깅</a:t>
            </a:r>
            <a:r>
              <a:rPr lang="ko-KR" altLang="en-US" dirty="0"/>
              <a:t> </a:t>
            </a:r>
            <a:r>
              <a:rPr lang="en-US" altLang="ko-KR" dirty="0"/>
              <a:t>(POS) : 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69" y="2274143"/>
            <a:ext cx="7582958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24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02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4287" y="270696"/>
            <a:ext cx="623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Wordcloud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(Tag cloud, Weighted list)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9519" y="1665517"/>
            <a:ext cx="856895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코드 예시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134792"/>
            <a:ext cx="6068272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25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02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4287" y="270696"/>
            <a:ext cx="623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Wordcloud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(Tag cloud, Weighted list)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3528" y="1196752"/>
            <a:ext cx="856895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b="1" dirty="0"/>
              <a:t>실습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- </a:t>
            </a:r>
            <a:r>
              <a:rPr lang="en-US" altLang="ko-KR" dirty="0" err="1">
                <a:solidFill>
                  <a:schemeClr val="tx1"/>
                </a:solidFill>
              </a:rPr>
              <a:t>KoNLPy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패키지를 </a:t>
            </a:r>
            <a:r>
              <a:rPr lang="ko-KR" altLang="en-US" dirty="0"/>
              <a:t>이용해 책의 예시와 같은 방식의 워드 </a:t>
            </a:r>
            <a:r>
              <a:rPr lang="ko-KR" altLang="en-US" dirty="0" err="1"/>
              <a:t>클라우드</a:t>
            </a:r>
            <a:r>
              <a:rPr lang="ko-KR" altLang="en-US" dirty="0"/>
              <a:t> 만들기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문재인</a:t>
            </a:r>
            <a:r>
              <a:rPr lang="en-US" altLang="ko-KR" dirty="0"/>
              <a:t>, </a:t>
            </a:r>
            <a:r>
              <a:rPr lang="ko-KR" altLang="en-US" dirty="0"/>
              <a:t>안철수 연설문에서 각각 가장 많이 쓰인 명사를 </a:t>
            </a:r>
            <a:r>
              <a:rPr lang="en-US" altLang="ko-KR" dirty="0"/>
              <a:t>30</a:t>
            </a:r>
            <a:r>
              <a:rPr lang="ko-KR" altLang="en-US" dirty="0"/>
              <a:t>개씩 뽑기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087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02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4287" y="270696"/>
            <a:ext cx="623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Wordcloud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(Tag cloud, Weighted list)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3528" y="1196752"/>
            <a:ext cx="8568952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b="1" dirty="0" smtClean="0"/>
              <a:t>실습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dirty="0"/>
              <a:t>1. </a:t>
            </a:r>
            <a:r>
              <a:rPr lang="ko-KR" altLang="en-US" dirty="0"/>
              <a:t>문재인</a:t>
            </a:r>
            <a:r>
              <a:rPr lang="en-US" altLang="ko-KR" dirty="0"/>
              <a:t>, </a:t>
            </a:r>
            <a:r>
              <a:rPr lang="ko-KR" altLang="en-US" dirty="0"/>
              <a:t>안철수 연설문에서 각각 가장 많이 쓰인 명사를 </a:t>
            </a:r>
            <a:r>
              <a:rPr lang="en-US" altLang="ko-KR" dirty="0"/>
              <a:t>30</a:t>
            </a:r>
            <a:r>
              <a:rPr lang="ko-KR" altLang="en-US" dirty="0"/>
              <a:t>개씩 뽑기</a:t>
            </a:r>
            <a:endParaRPr lang="en-US" altLang="ko-KR" b="1" dirty="0"/>
          </a:p>
          <a:p>
            <a:r>
              <a:rPr lang="en-US" altLang="ko-KR" dirty="0" smtClean="0"/>
              <a:t>2. </a:t>
            </a:r>
            <a:r>
              <a:rPr lang="en-US" altLang="ko-KR" dirty="0" err="1" smtClean="0">
                <a:solidFill>
                  <a:schemeClr val="tx1"/>
                </a:solidFill>
              </a:rPr>
              <a:t>KoNLPy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패키지를 </a:t>
            </a:r>
            <a:r>
              <a:rPr lang="ko-KR" altLang="en-US" dirty="0" smtClean="0"/>
              <a:t>이용해 책의 예시와 같은 방식의 워드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만들기 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8956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02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4287" y="270696"/>
            <a:ext cx="623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Wordcloud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(Tag cloud, Weighted list)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2" y="910746"/>
            <a:ext cx="8343443" cy="562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02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4287" y="270696"/>
            <a:ext cx="623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Wordcloud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(Tag cloud, Weighted list)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90" y="1091996"/>
            <a:ext cx="6187398" cy="201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2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02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4287" y="270696"/>
            <a:ext cx="623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Wordcloud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(Tag cloud, Weighted list)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6836"/>
            <a:ext cx="9144000" cy="28939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87" y="1043269"/>
            <a:ext cx="7211431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02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4287" y="270696"/>
            <a:ext cx="623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Wordcloud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(Tag cloud, Weighted list)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137"/>
            <a:ext cx="9144000" cy="50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3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386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NLP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–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N-gram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model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05A1D2-3CD2-4589-9569-3386672EC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08" y="1091996"/>
            <a:ext cx="6748565" cy="50924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A0F93A-E26B-4AD9-B9DE-09C2F71849BB}"/>
              </a:ext>
            </a:extLst>
          </p:cNvPr>
          <p:cNvSpPr/>
          <p:nvPr/>
        </p:nvSpPr>
        <p:spPr>
          <a:xfrm>
            <a:off x="41564" y="6048870"/>
            <a:ext cx="492277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 dirty="0">
              <a:hlinkClick r:id=""/>
            </a:endParaRPr>
          </a:p>
          <a:p>
            <a:r>
              <a:rPr lang="en-US" sz="1100" dirty="0">
                <a:hlinkClick r:id=""/>
              </a:rPr>
              <a:t>http://blog.diquest.com/216</a:t>
            </a:r>
            <a:endParaRPr lang="en-US" sz="1100" dirty="0"/>
          </a:p>
          <a:p>
            <a:r>
              <a:rPr lang="en-US" altLang="ko-KR" sz="1100" dirty="0">
                <a:hlinkClick r:id="rId4"/>
              </a:rPr>
              <a:t>https://www.lucypark.kr/courses/2015-dm/text-mining.html</a:t>
            </a:r>
            <a:r>
              <a:rPr lang="en-US" altLang="ko-KR" sz="1100" dirty="0"/>
              <a:t> </a:t>
            </a:r>
          </a:p>
          <a:p>
            <a:r>
              <a:rPr lang="en-US" altLang="ko-KR" sz="1100" dirty="0">
                <a:hlinkClick r:id="rId5"/>
              </a:rPr>
              <a:t>http://www3.cs.stonybrook.edu/~ychoi/cse628/lecture/02-ngram.pdf</a:t>
            </a:r>
            <a:r>
              <a:rPr lang="en-US" altLang="ko-KR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1516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02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4287" y="270696"/>
            <a:ext cx="623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Wordcloud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(Tag cloud, Weighted list)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0482"/>
            <a:ext cx="9144000" cy="364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5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58164" y="1124743"/>
            <a:ext cx="6183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Interest–based Customer Segmentation Methodology </a:t>
            </a:r>
            <a:br>
              <a:rPr lang="en-US" altLang="ko-KR" b="1" dirty="0">
                <a:latin typeface="+mn-ea"/>
              </a:rPr>
            </a:br>
            <a:r>
              <a:rPr lang="en-US" altLang="ko-KR" b="1" dirty="0">
                <a:latin typeface="+mn-ea"/>
              </a:rPr>
              <a:t>Using Topic Modeling</a:t>
            </a:r>
          </a:p>
          <a:p>
            <a:pPr algn="ctr"/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현윤진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 err="1">
                <a:latin typeface="+mn-ea"/>
              </a:rPr>
              <a:t>김나규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조윤호</a:t>
            </a:r>
            <a:r>
              <a:rPr lang="en-US" altLang="ko-KR" b="1" dirty="0">
                <a:latin typeface="+mn-ea"/>
              </a:rPr>
              <a:t>, 2015)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6429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Journal – Topic Analysis(Modeling)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25" y="2048074"/>
            <a:ext cx="4897188" cy="420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</p:spTree>
    <p:extLst>
      <p:ext uri="{BB962C8B-B14F-4D97-AF65-F5344CB8AC3E}">
        <p14:creationId xmlns:p14="http://schemas.microsoft.com/office/powerpoint/2010/main" val="671367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1960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STP Strategy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6429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Journal – Topic Analysis(Modeling)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971600" y="3647440"/>
            <a:ext cx="7898080" cy="18746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800"/>
            <a:r>
              <a:rPr lang="en-US" altLang="ko-KR" sz="2400" b="1" dirty="0">
                <a:latin typeface="+mn-ea"/>
              </a:rPr>
              <a:t>STP </a:t>
            </a:r>
            <a:r>
              <a:rPr lang="ko-KR" altLang="en-US" sz="2400" b="1" dirty="0">
                <a:latin typeface="+mn-ea"/>
              </a:rPr>
              <a:t>전략</a:t>
            </a:r>
            <a:r>
              <a:rPr lang="en-US" altLang="ko-KR" sz="2400" b="1" dirty="0">
                <a:latin typeface="+mn-ea"/>
              </a:rPr>
              <a:t>(</a:t>
            </a:r>
            <a:r>
              <a:rPr lang="ko-KR" altLang="en-US" sz="2400" b="1" dirty="0">
                <a:latin typeface="+mn-ea"/>
              </a:rPr>
              <a:t>모델</a:t>
            </a:r>
            <a:r>
              <a:rPr lang="en-US" altLang="ko-KR" sz="2400" b="1" dirty="0">
                <a:latin typeface="+mn-ea"/>
              </a:rPr>
              <a:t>)</a:t>
            </a:r>
            <a:endParaRPr lang="en-US" altLang="ko-KR" sz="2400" dirty="0">
              <a:latin typeface="+mn-ea"/>
            </a:endParaRPr>
          </a:p>
          <a:p>
            <a:pPr lvl="1" indent="-324000"/>
            <a:r>
              <a:rPr lang="ko-KR" altLang="en-US" sz="1600" dirty="0">
                <a:latin typeface="+mn-ea"/>
              </a:rPr>
              <a:t>일정한 기준에 의해 전체 시장을 나누고 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b="1" dirty="0">
                <a:latin typeface="+mn-ea"/>
              </a:rPr>
              <a:t>Segmentation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 indent="-324000"/>
            <a:r>
              <a:rPr lang="ko-KR" altLang="en-US" sz="1600" dirty="0">
                <a:latin typeface="+mn-ea"/>
              </a:rPr>
              <a:t>기업과 제품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혹은 서비스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에 가장 적당한 시장을 </a:t>
            </a:r>
            <a:r>
              <a:rPr lang="ko-KR" altLang="en-US" sz="1600" dirty="0" err="1">
                <a:latin typeface="+mn-ea"/>
              </a:rPr>
              <a:t>타겟</a:t>
            </a:r>
            <a:r>
              <a:rPr lang="ko-KR" altLang="en-US" sz="1600" dirty="0">
                <a:latin typeface="+mn-ea"/>
              </a:rPr>
              <a:t> 삼아 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b="1" dirty="0">
                <a:latin typeface="+mn-ea"/>
              </a:rPr>
              <a:t>Targeting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 indent="-324000"/>
            <a:r>
              <a:rPr lang="ko-KR" altLang="en-US" sz="1600" dirty="0">
                <a:latin typeface="+mn-ea"/>
              </a:rPr>
              <a:t>시장에서 어떠한 위치를 선정하여 소비자에게 다가가는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b="1" dirty="0">
                <a:latin typeface="+mn-ea"/>
              </a:rPr>
              <a:t>Positioning</a:t>
            </a:r>
            <a:r>
              <a:rPr lang="en-US" altLang="ko-KR" sz="1600" dirty="0">
                <a:latin typeface="+mn-ea"/>
              </a:rPr>
              <a:t>) </a:t>
            </a:r>
          </a:p>
          <a:p>
            <a:pPr lvl="1" indent="-324000"/>
            <a:r>
              <a:rPr lang="ko-KR" altLang="en-US" sz="1600">
                <a:latin typeface="+mn-ea"/>
              </a:rPr>
              <a:t>마케팅 전략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2056" name="Picture 8" descr="STP전략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28744"/>
            <a:ext cx="8089408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</p:spTree>
    <p:extLst>
      <p:ext uri="{BB962C8B-B14F-4D97-AF65-F5344CB8AC3E}">
        <p14:creationId xmlns:p14="http://schemas.microsoft.com/office/powerpoint/2010/main" val="17793198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 txBox="1">
            <a:spLocks/>
          </p:cNvSpPr>
          <p:nvPr/>
        </p:nvSpPr>
        <p:spPr>
          <a:xfrm>
            <a:off x="486209" y="2534816"/>
            <a:ext cx="8424111" cy="3693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24000"/>
            <a:r>
              <a:rPr lang="ko-KR" altLang="en-US" sz="1600" b="1" dirty="0">
                <a:latin typeface="+mn-ea"/>
              </a:rPr>
              <a:t>시장 세분화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소비자들을 집단 내에서는 제품에 대한 욕구와 구매행동이 서로 </a:t>
            </a:r>
            <a:r>
              <a:rPr lang="en-US" altLang="ko-KR" sz="1600" dirty="0">
                <a:latin typeface="+mn-ea"/>
              </a:rPr>
              <a:t>		   </a:t>
            </a:r>
            <a:r>
              <a:rPr lang="ko-KR" altLang="en-US" sz="1600" dirty="0">
                <a:latin typeface="+mn-ea"/>
              </a:rPr>
              <a:t>유사하고 집단 간에는 상이하도록 군집화하는 과정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endParaRPr lang="en-US" altLang="ko-KR" sz="1600" dirty="0">
              <a:latin typeface="+mn-ea"/>
            </a:endParaRPr>
          </a:p>
          <a:p>
            <a:pPr lvl="1" indent="-324000"/>
            <a:r>
              <a:rPr lang="ko-KR" altLang="en-US" sz="1600" b="1" dirty="0">
                <a:latin typeface="+mn-ea"/>
              </a:rPr>
              <a:t>주요 세분화 가능 변수 </a:t>
            </a:r>
            <a:endParaRPr lang="en-US" altLang="ko-KR" sz="1600" b="1" dirty="0">
              <a:latin typeface="+mn-ea"/>
            </a:endParaRPr>
          </a:p>
          <a:p>
            <a:pPr lvl="2" indent="-324000"/>
            <a:r>
              <a:rPr lang="ko-KR" altLang="en-US" sz="1600" b="1" dirty="0">
                <a:latin typeface="+mn-ea"/>
              </a:rPr>
              <a:t>지리적 변수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국가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지역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온라인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오프라인</a:t>
            </a:r>
            <a:endParaRPr lang="en-US" altLang="ko-KR" sz="1600" dirty="0">
              <a:latin typeface="+mn-ea"/>
            </a:endParaRPr>
          </a:p>
          <a:p>
            <a:pPr lvl="2" indent="-324000"/>
            <a:r>
              <a:rPr lang="ko-KR" altLang="en-US" sz="1600" b="1" dirty="0">
                <a:latin typeface="+mn-ea"/>
              </a:rPr>
              <a:t>인구 통계적 변수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나이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성별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연령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직업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소득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가족상황</a:t>
            </a:r>
            <a:endParaRPr lang="en-US" altLang="ko-KR" sz="1600" dirty="0">
              <a:latin typeface="+mn-ea"/>
            </a:endParaRPr>
          </a:p>
          <a:p>
            <a:pPr lvl="2" indent="-324000"/>
            <a:r>
              <a:rPr lang="ko-KR" altLang="en-US" sz="1600" b="1" dirty="0">
                <a:latin typeface="+mn-ea"/>
              </a:rPr>
              <a:t>심리 도식적 변수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라이프 스타일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사회계층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성격유형</a:t>
            </a:r>
            <a:endParaRPr lang="en-US" altLang="ko-KR" sz="1600" dirty="0">
              <a:latin typeface="+mn-ea"/>
            </a:endParaRPr>
          </a:p>
          <a:p>
            <a:pPr lvl="3" indent="-324000"/>
            <a:r>
              <a:rPr lang="ko-KR" altLang="en-US" sz="1400" dirty="0">
                <a:latin typeface="+mn-ea"/>
              </a:rPr>
              <a:t>지리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인구통계적 변수에 비해 추상적 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-&gt;</a:t>
            </a:r>
            <a:r>
              <a:rPr lang="ko-KR" altLang="en-US" sz="1400" dirty="0">
                <a:latin typeface="+mn-ea"/>
              </a:rPr>
              <a:t> 측정이 어려움 </a:t>
            </a:r>
            <a:r>
              <a:rPr lang="en-US" altLang="ko-KR" sz="1400" dirty="0">
                <a:latin typeface="+mn-ea"/>
              </a:rPr>
              <a:t>+ </a:t>
            </a:r>
            <a:r>
              <a:rPr lang="ko-KR" altLang="en-US" sz="1400" dirty="0">
                <a:latin typeface="+mn-ea"/>
              </a:rPr>
              <a:t>세분화된 고객에 대한 접근 가능성이 낮음</a:t>
            </a:r>
            <a:endParaRPr lang="en-US" altLang="ko-KR" sz="1400" dirty="0">
              <a:latin typeface="+mn-ea"/>
            </a:endParaRPr>
          </a:p>
          <a:p>
            <a:pPr lvl="3" indent="-324000"/>
            <a:r>
              <a:rPr lang="ko-KR" altLang="en-US" sz="1400" dirty="0">
                <a:latin typeface="+mn-ea"/>
              </a:rPr>
              <a:t>그러나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소비자 행동을 근원적으로 설명해 줄 수 있는 변수임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lvl="2" indent="-324000"/>
            <a:r>
              <a:rPr lang="ko-KR" altLang="en-US" sz="1600" b="1" dirty="0">
                <a:latin typeface="+mn-ea"/>
              </a:rPr>
              <a:t>인지 및 행동적 변수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제품 및 서비스에 대한 태도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이용률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충성도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구매패턴</a:t>
            </a:r>
            <a:endParaRPr lang="en-US" altLang="ko-KR" sz="1600" dirty="0">
              <a:latin typeface="+mn-ea"/>
            </a:endParaRPr>
          </a:p>
          <a:p>
            <a:pPr lvl="3" indent="-324000"/>
            <a:r>
              <a:rPr lang="ko-KR" altLang="en-US" sz="1400" dirty="0">
                <a:latin typeface="+mn-ea"/>
              </a:rPr>
              <a:t>고객의 구매 행동을 직접적으로 나타냄</a:t>
            </a:r>
            <a:r>
              <a:rPr lang="en-US" altLang="ko-KR" sz="1400" dirty="0">
                <a:latin typeface="+mn-ea"/>
              </a:rPr>
              <a:t> + </a:t>
            </a:r>
            <a:r>
              <a:rPr lang="ko-KR" altLang="en-US" sz="1400" dirty="0">
                <a:latin typeface="+mn-ea"/>
              </a:rPr>
              <a:t>실질적인 구매 행동과 밀접한 정보</a:t>
            </a:r>
            <a:endParaRPr lang="en-US" altLang="ko-KR" sz="1400" dirty="0">
              <a:latin typeface="+mn-ea"/>
            </a:endParaRPr>
          </a:p>
          <a:p>
            <a:pPr lvl="3" indent="-324000"/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고객을 세분화 하는데 있어서 가장 효과적인 변수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lvl="1" indent="-324000"/>
            <a:endParaRPr lang="en-US" altLang="ko-KR" sz="1600" dirty="0">
              <a:latin typeface="+mn-ea"/>
            </a:endParaRPr>
          </a:p>
          <a:p>
            <a:pPr marL="418950" lvl="1" indent="0">
              <a:buNone/>
            </a:pP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endParaRPr lang="ko-KR" altLang="en-US" sz="16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6429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Journal – Topic Analysis(Modeling)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10542320" y="1808272"/>
            <a:ext cx="8172400" cy="5866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800"/>
            <a:r>
              <a:rPr lang="en-US" altLang="ko-KR" sz="1800" b="1" dirty="0">
                <a:latin typeface="나눔고딕"/>
                <a:ea typeface="나눔고딕"/>
              </a:rPr>
              <a:t>STP </a:t>
            </a:r>
            <a:r>
              <a:rPr lang="ko-KR" altLang="en-US" sz="1800" b="1" dirty="0">
                <a:latin typeface="나눔고딕"/>
                <a:ea typeface="나눔고딕"/>
              </a:rPr>
              <a:t>전략</a:t>
            </a:r>
            <a:r>
              <a:rPr lang="en-US" altLang="ko-KR" sz="1800" b="1" dirty="0">
                <a:latin typeface="나눔고딕"/>
                <a:ea typeface="나눔고딕"/>
              </a:rPr>
              <a:t>(</a:t>
            </a:r>
            <a:r>
              <a:rPr lang="ko-KR" altLang="en-US" sz="1800" b="1" dirty="0">
                <a:latin typeface="나눔고딕"/>
                <a:ea typeface="나눔고딕"/>
              </a:rPr>
              <a:t>모델</a:t>
            </a:r>
            <a:r>
              <a:rPr lang="en-US" altLang="ko-KR" sz="1800" b="1" dirty="0">
                <a:latin typeface="나눔고딕"/>
                <a:ea typeface="나눔고딕"/>
              </a:rPr>
              <a:t>)</a:t>
            </a:r>
            <a:endParaRPr lang="en-US" altLang="ko-KR" sz="1800" dirty="0">
              <a:latin typeface="나눔고딕"/>
              <a:ea typeface="나눔고딕"/>
            </a:endParaRPr>
          </a:p>
          <a:p>
            <a:pPr lvl="1" indent="-324000"/>
            <a:r>
              <a:rPr lang="ko-KR" altLang="en-US" sz="1200" dirty="0">
                <a:latin typeface="나눔고딕"/>
                <a:ea typeface="나눔고딕"/>
              </a:rPr>
              <a:t>일정한 기준에 의해 전체 시장을 나누고 </a:t>
            </a:r>
            <a:r>
              <a:rPr lang="en-US" altLang="ko-KR" sz="1200" dirty="0">
                <a:latin typeface="나눔고딕"/>
                <a:ea typeface="나눔고딕"/>
              </a:rPr>
              <a:t>(</a:t>
            </a:r>
            <a:r>
              <a:rPr lang="en-US" altLang="ko-KR" sz="1200" b="1" dirty="0">
                <a:latin typeface="나눔고딕"/>
                <a:ea typeface="나눔고딕"/>
              </a:rPr>
              <a:t>Segmentation</a:t>
            </a:r>
            <a:r>
              <a:rPr lang="en-US" altLang="ko-KR" sz="1200" dirty="0">
                <a:latin typeface="나눔고딕"/>
                <a:ea typeface="나눔고딕"/>
              </a:rPr>
              <a:t>)</a:t>
            </a:r>
          </a:p>
          <a:p>
            <a:pPr lvl="1" indent="-324000"/>
            <a:r>
              <a:rPr lang="ko-KR" altLang="en-US" sz="1200" dirty="0">
                <a:latin typeface="나눔고딕"/>
                <a:ea typeface="나눔고딕"/>
              </a:rPr>
              <a:t>기업과 제품</a:t>
            </a:r>
            <a:r>
              <a:rPr lang="en-US" altLang="ko-KR" sz="1200" dirty="0">
                <a:latin typeface="나눔고딕"/>
                <a:ea typeface="나눔고딕"/>
              </a:rPr>
              <a:t>(</a:t>
            </a:r>
            <a:r>
              <a:rPr lang="ko-KR" altLang="en-US" sz="1200" dirty="0">
                <a:latin typeface="나눔고딕"/>
                <a:ea typeface="나눔고딕"/>
              </a:rPr>
              <a:t>혹은 서비스</a:t>
            </a:r>
            <a:r>
              <a:rPr lang="en-US" altLang="ko-KR" sz="1200" dirty="0">
                <a:latin typeface="나눔고딕"/>
                <a:ea typeface="나눔고딕"/>
              </a:rPr>
              <a:t>)</a:t>
            </a:r>
            <a:r>
              <a:rPr lang="ko-KR" altLang="en-US" sz="1200" dirty="0">
                <a:latin typeface="나눔고딕"/>
                <a:ea typeface="나눔고딕"/>
              </a:rPr>
              <a:t>에 가장 적당한 시장을 </a:t>
            </a:r>
            <a:r>
              <a:rPr lang="ko-KR" altLang="en-US" sz="1200" dirty="0" err="1">
                <a:latin typeface="나눔고딕"/>
                <a:ea typeface="나눔고딕"/>
              </a:rPr>
              <a:t>타겟</a:t>
            </a:r>
            <a:r>
              <a:rPr lang="ko-KR" altLang="en-US" sz="1200" dirty="0">
                <a:latin typeface="나눔고딕"/>
                <a:ea typeface="나눔고딕"/>
              </a:rPr>
              <a:t> 삼아 </a:t>
            </a:r>
            <a:r>
              <a:rPr lang="en-US" altLang="ko-KR" sz="1200" dirty="0">
                <a:latin typeface="나눔고딕"/>
                <a:ea typeface="나눔고딕"/>
              </a:rPr>
              <a:t>(</a:t>
            </a:r>
            <a:r>
              <a:rPr lang="en-US" altLang="ko-KR" sz="1200" b="1" dirty="0">
                <a:latin typeface="나눔고딕"/>
                <a:ea typeface="나눔고딕"/>
              </a:rPr>
              <a:t>Targeting</a:t>
            </a:r>
            <a:r>
              <a:rPr lang="en-US" altLang="ko-KR" sz="1200" dirty="0">
                <a:latin typeface="나눔고딕"/>
                <a:ea typeface="나눔고딕"/>
              </a:rPr>
              <a:t>)</a:t>
            </a:r>
          </a:p>
          <a:p>
            <a:pPr lvl="1" indent="-324000"/>
            <a:r>
              <a:rPr lang="ko-KR" altLang="en-US" sz="1200" dirty="0">
                <a:latin typeface="나눔고딕"/>
                <a:ea typeface="나눔고딕"/>
              </a:rPr>
              <a:t>시장에서 어떠한 위치를 선정하여 소비자에게 다가가는</a:t>
            </a:r>
            <a:r>
              <a:rPr lang="en-US" altLang="ko-KR" sz="1200" dirty="0">
                <a:latin typeface="나눔고딕"/>
                <a:ea typeface="나눔고딕"/>
              </a:rPr>
              <a:t>(</a:t>
            </a:r>
            <a:r>
              <a:rPr lang="en-US" altLang="ko-KR" sz="1200" b="1" dirty="0">
                <a:latin typeface="나눔고딕"/>
                <a:ea typeface="나눔고딕"/>
              </a:rPr>
              <a:t>Positioning</a:t>
            </a:r>
            <a:r>
              <a:rPr lang="en-US" altLang="ko-KR" sz="1200" dirty="0">
                <a:latin typeface="나눔고딕"/>
                <a:ea typeface="나눔고딕"/>
              </a:rPr>
              <a:t>) </a:t>
            </a:r>
            <a:r>
              <a:rPr lang="ko-KR" altLang="en-US" sz="1200" dirty="0">
                <a:latin typeface="나눔고딕"/>
                <a:ea typeface="나눔고딕"/>
              </a:rPr>
              <a:t>마케팅 전략</a:t>
            </a:r>
            <a:endParaRPr lang="en-US" altLang="ko-KR" sz="1200" dirty="0">
              <a:latin typeface="나눔고딕"/>
              <a:ea typeface="나눔고딕"/>
            </a:endParaRPr>
          </a:p>
          <a:p>
            <a:pPr lvl="1" indent="-324000"/>
            <a:endParaRPr lang="en-US" altLang="ko-KR" sz="1200" dirty="0">
              <a:latin typeface="나눔고딕"/>
              <a:ea typeface="나눔고딕"/>
            </a:endParaRPr>
          </a:p>
          <a:p>
            <a:pPr lvl="1" indent="-324000"/>
            <a:endParaRPr lang="en-US" altLang="ko-KR" sz="1200" dirty="0">
              <a:latin typeface="나눔고딕"/>
              <a:ea typeface="나눔고딕"/>
            </a:endParaRPr>
          </a:p>
          <a:p>
            <a:pPr lvl="1" indent="-324000"/>
            <a:endParaRPr lang="en-US" altLang="ko-KR" sz="1200" dirty="0">
              <a:latin typeface="나눔고딕"/>
              <a:ea typeface="나눔고딕"/>
            </a:endParaRPr>
          </a:p>
          <a:p>
            <a:pPr lvl="1" indent="-324000"/>
            <a:endParaRPr lang="en-US" altLang="ko-KR" sz="1200" dirty="0">
              <a:latin typeface="나눔고딕"/>
              <a:ea typeface="나눔고딕"/>
            </a:endParaRPr>
          </a:p>
          <a:p>
            <a:pPr lvl="1" indent="-324000"/>
            <a:endParaRPr lang="en-US" altLang="ko-KR" sz="1200" dirty="0">
              <a:latin typeface="나눔고딕"/>
              <a:ea typeface="나눔고딕"/>
            </a:endParaRPr>
          </a:p>
          <a:p>
            <a:pPr lvl="1" indent="-324000"/>
            <a:endParaRPr lang="en-US" altLang="ko-KR" sz="1200" dirty="0">
              <a:latin typeface="나눔고딕"/>
              <a:ea typeface="나눔고딕"/>
            </a:endParaRPr>
          </a:p>
          <a:p>
            <a:pPr marL="361800"/>
            <a:endParaRPr lang="en-US" altLang="ko-KR" sz="1600" dirty="0">
              <a:latin typeface="나눔고딕"/>
              <a:ea typeface="나눔고딕"/>
            </a:endParaRPr>
          </a:p>
          <a:p>
            <a:pPr marL="361800"/>
            <a:r>
              <a:rPr lang="en-US" altLang="ko-KR" sz="1800" b="1" dirty="0">
                <a:latin typeface="나눔고딕"/>
                <a:ea typeface="나눔고딕"/>
              </a:rPr>
              <a:t>Market Segmentation(</a:t>
            </a:r>
            <a:r>
              <a:rPr lang="ko-KR" altLang="en-US" sz="1800" b="1" dirty="0">
                <a:latin typeface="나눔고딕"/>
                <a:ea typeface="나눔고딕"/>
              </a:rPr>
              <a:t>시장 세분화</a:t>
            </a:r>
            <a:r>
              <a:rPr lang="en-US" altLang="ko-KR" sz="1800" b="1" dirty="0">
                <a:latin typeface="나눔고딕"/>
                <a:ea typeface="나눔고딕"/>
              </a:rPr>
              <a:t>)</a:t>
            </a:r>
            <a:br>
              <a:rPr lang="en-US" altLang="ko-KR" sz="1800" b="1" dirty="0">
                <a:latin typeface="나눔고딕"/>
                <a:ea typeface="나눔고딕"/>
              </a:rPr>
            </a:br>
            <a:r>
              <a:rPr lang="en-US" altLang="ko-KR" sz="1600" b="1" dirty="0">
                <a:latin typeface="나눔고딕"/>
                <a:ea typeface="나눔고딕"/>
              </a:rPr>
              <a:t>: </a:t>
            </a:r>
            <a:r>
              <a:rPr lang="ko-KR" altLang="en-US" sz="1600" dirty="0">
                <a:latin typeface="나눔고딕"/>
                <a:ea typeface="나눔고딕"/>
              </a:rPr>
              <a:t>소비자들을 집단 내에서는 제품에 대한 욕구와 구매행동이 서로 유사하고 </a:t>
            </a:r>
            <a:r>
              <a:rPr lang="en-US" altLang="ko-KR" sz="1600" dirty="0">
                <a:latin typeface="나눔고딕"/>
                <a:ea typeface="나눔고딕"/>
              </a:rPr>
              <a:t/>
            </a:r>
            <a:br>
              <a:rPr lang="en-US" altLang="ko-KR" sz="1600" dirty="0">
                <a:latin typeface="나눔고딕"/>
                <a:ea typeface="나눔고딕"/>
              </a:rPr>
            </a:br>
            <a:r>
              <a:rPr lang="en-US" altLang="ko-KR" sz="1600" dirty="0">
                <a:latin typeface="나눔고딕"/>
                <a:ea typeface="나눔고딕"/>
              </a:rPr>
              <a:t>  </a:t>
            </a:r>
            <a:r>
              <a:rPr lang="ko-KR" altLang="en-US" sz="1600" dirty="0">
                <a:latin typeface="나눔고딕"/>
                <a:ea typeface="나눔고딕"/>
              </a:rPr>
              <a:t>집단 간에는 상이하도록 몇 개의 소비자 집단으로 군집화하는 과정</a:t>
            </a:r>
            <a:r>
              <a:rPr lang="en-US" altLang="ko-KR" sz="1800" b="1" dirty="0">
                <a:latin typeface="나눔고딕"/>
                <a:ea typeface="나눔고딕"/>
              </a:rPr>
              <a:t/>
            </a:r>
            <a:br>
              <a:rPr lang="en-US" altLang="ko-KR" sz="1800" b="1" dirty="0">
                <a:latin typeface="나눔고딕"/>
                <a:ea typeface="나눔고딕"/>
              </a:rPr>
            </a:br>
            <a:r>
              <a:rPr lang="ko-KR" altLang="en-US" sz="1400" dirty="0"/>
              <a:t>각</a:t>
            </a:r>
            <a:r>
              <a:rPr lang="ko-KR" altLang="en-US" sz="1400" dirty="0">
                <a:latin typeface="나눔고딕"/>
              </a:rPr>
              <a:t>각의 고객이 필요로 하는 정보 및 광고를 제공</a:t>
            </a:r>
            <a:endParaRPr lang="en-US" altLang="ko-KR" sz="1400" dirty="0">
              <a:latin typeface="나눔고딕"/>
            </a:endParaRPr>
          </a:p>
          <a:p>
            <a:pPr marL="761850" lvl="1" indent="-342900"/>
            <a:r>
              <a:rPr lang="ko-KR" altLang="en-US" sz="1400" dirty="0">
                <a:solidFill>
                  <a:prstClr val="black"/>
                </a:solidFill>
                <a:ea typeface="나눔고딕"/>
              </a:rPr>
              <a:t>상대적으로 적은 비용과 높은 효율</a:t>
            </a:r>
            <a:r>
              <a:rPr lang="en-US" altLang="ko-KR" sz="1400" dirty="0">
                <a:solidFill>
                  <a:prstClr val="black"/>
                </a:solidFill>
                <a:ea typeface="나눔고딕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ea typeface="나눔고딕"/>
              </a:rPr>
              <a:t>높은 응답률</a:t>
            </a:r>
            <a:r>
              <a:rPr lang="en-US" altLang="ko-KR" sz="1400" dirty="0">
                <a:solidFill>
                  <a:prstClr val="black"/>
                </a:solidFill>
                <a:ea typeface="나눔고딕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ea typeface="나눔고딕"/>
              </a:rPr>
              <a:t>및 고객 이탈 방지 가능</a:t>
            </a:r>
            <a:endParaRPr lang="en-US" altLang="ko-KR" sz="1400" dirty="0">
              <a:solidFill>
                <a:prstClr val="black"/>
              </a:solidFill>
              <a:ea typeface="나눔고딕"/>
            </a:endParaRPr>
          </a:p>
          <a:p>
            <a:pPr marL="761850" lvl="1" indent="-342900"/>
            <a:r>
              <a:rPr lang="en-US" altLang="ko-KR" sz="1800" dirty="0">
                <a:latin typeface="나눔고딕"/>
                <a:ea typeface="나눔고딕"/>
              </a:rPr>
              <a:t/>
            </a:r>
            <a:br>
              <a:rPr lang="en-US" altLang="ko-KR" sz="1800" dirty="0">
                <a:latin typeface="나눔고딕"/>
                <a:ea typeface="나눔고딕"/>
              </a:rPr>
            </a:br>
            <a:endParaRPr lang="ko-KR" altLang="en-US" sz="1200" dirty="0">
              <a:latin typeface="나눔고딕"/>
              <a:ea typeface="나눔고딕"/>
            </a:endParaRPr>
          </a:p>
          <a:p>
            <a:pPr marL="361800"/>
            <a:endParaRPr lang="en-US" altLang="ko-KR" sz="1800" b="1" dirty="0">
              <a:latin typeface="나눔고딕"/>
              <a:ea typeface="나눔고딕"/>
            </a:endParaRPr>
          </a:p>
          <a:p>
            <a:pPr marL="476100" indent="-457200"/>
            <a:r>
              <a:rPr lang="en-US" altLang="ko-KR" sz="2000" b="1" dirty="0">
                <a:latin typeface="나눔고딕"/>
                <a:ea typeface="나눔고딕"/>
              </a:rPr>
              <a:t>Targeting</a:t>
            </a:r>
            <a:br>
              <a:rPr lang="en-US" altLang="ko-KR" sz="2000" b="1" dirty="0">
                <a:latin typeface="나눔고딕"/>
                <a:ea typeface="나눔고딕"/>
              </a:rPr>
            </a:br>
            <a:r>
              <a:rPr lang="en-US" altLang="ko-KR" sz="1800" b="1" dirty="0">
                <a:latin typeface="나눔고딕"/>
                <a:ea typeface="나눔고딕"/>
              </a:rPr>
              <a:t>: </a:t>
            </a:r>
            <a:r>
              <a:rPr lang="ko-KR" altLang="en-US" sz="1600" dirty="0">
                <a:ea typeface="나눔고딕"/>
              </a:rPr>
              <a:t>즉각적인 반응을 얻고 지속적인 고객관계를 유지하기 위해</a:t>
            </a:r>
            <a:r>
              <a:rPr lang="en-US" altLang="ko-KR" sz="1600" dirty="0">
                <a:ea typeface="나눔고딕"/>
              </a:rPr>
              <a:t>, targeting </a:t>
            </a:r>
            <a:r>
              <a:rPr lang="ko-KR" altLang="en-US" sz="1600" dirty="0">
                <a:ea typeface="나눔고딕"/>
              </a:rPr>
              <a:t>된 </a:t>
            </a:r>
            <a:r>
              <a:rPr lang="en-US" altLang="ko-KR" sz="1600" dirty="0">
                <a:ea typeface="나눔고딕"/>
              </a:rPr>
              <a:t/>
            </a:r>
            <a:br>
              <a:rPr lang="en-US" altLang="ko-KR" sz="1600" dirty="0">
                <a:ea typeface="나눔고딕"/>
              </a:rPr>
            </a:br>
            <a:r>
              <a:rPr lang="en-US" altLang="ko-KR" sz="1600" dirty="0">
                <a:ea typeface="나눔고딕"/>
              </a:rPr>
              <a:t>  </a:t>
            </a:r>
            <a:r>
              <a:rPr lang="ko-KR" altLang="en-US" sz="1600" dirty="0">
                <a:ea typeface="나눔고딕"/>
              </a:rPr>
              <a:t>개별 소비자들과 직접 커뮤니케이션을 하는 것 </a:t>
            </a:r>
            <a:r>
              <a:rPr lang="en-US" altLang="ko-KR" sz="1200" dirty="0">
                <a:ea typeface="나눔고딕"/>
              </a:rPr>
              <a:t>ex)</a:t>
            </a:r>
            <a:r>
              <a:rPr lang="ko-KR" altLang="en-US" sz="1200" dirty="0">
                <a:ea typeface="나눔고딕"/>
              </a:rPr>
              <a:t>방문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우편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전화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 err="1">
                <a:ea typeface="나눔고딕"/>
              </a:rPr>
              <a:t>이메일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인터넷 배너 등</a:t>
            </a:r>
            <a:r>
              <a:rPr lang="en-US" altLang="ko-KR" sz="1200" dirty="0">
                <a:ea typeface="나눔고딕"/>
              </a:rPr>
              <a:t/>
            </a:r>
            <a:br>
              <a:rPr lang="en-US" altLang="ko-KR" sz="1200" dirty="0">
                <a:ea typeface="나눔고딕"/>
              </a:rPr>
            </a:br>
            <a:endParaRPr lang="en-US" altLang="ko-KR" sz="1400" dirty="0">
              <a:ea typeface="나눔고딕"/>
            </a:endParaRPr>
          </a:p>
          <a:p>
            <a:pPr marL="761850" lvl="1" indent="-342900"/>
            <a:r>
              <a:rPr lang="ko-KR" altLang="en-US" sz="1400" dirty="0">
                <a:ea typeface="나눔고딕"/>
              </a:rPr>
              <a:t>새로운 미디어 채널의 등장과 인터넷의 발달로 개인들에게 접근이 용이해짐</a:t>
            </a:r>
            <a:endParaRPr lang="en-US" altLang="ko-KR" sz="1400" dirty="0">
              <a:ea typeface="나눔고딕"/>
            </a:endParaRPr>
          </a:p>
          <a:p>
            <a:pPr marL="761850" lvl="1" indent="-342900"/>
            <a:r>
              <a:rPr lang="ko-KR" altLang="en-US" sz="1400" dirty="0"/>
              <a:t>각</a:t>
            </a:r>
            <a:r>
              <a:rPr lang="ko-KR" altLang="en-US" sz="1400" dirty="0">
                <a:latin typeface="나눔고딕"/>
              </a:rPr>
              <a:t>각의 고객이 필요로 하는 정보 및 광고를 제공</a:t>
            </a:r>
            <a:endParaRPr lang="en-US" altLang="ko-KR" sz="1400" dirty="0">
              <a:latin typeface="나눔고딕"/>
            </a:endParaRPr>
          </a:p>
          <a:p>
            <a:pPr marL="761850" lvl="1" indent="-342900"/>
            <a:r>
              <a:rPr lang="ko-KR" altLang="en-US" sz="1400" dirty="0">
                <a:solidFill>
                  <a:prstClr val="black"/>
                </a:solidFill>
                <a:ea typeface="나눔고딕"/>
              </a:rPr>
              <a:t>상대적으로 적은 비용과 높은 효율</a:t>
            </a:r>
            <a:r>
              <a:rPr lang="en-US" altLang="ko-KR" sz="1400" dirty="0">
                <a:solidFill>
                  <a:prstClr val="black"/>
                </a:solidFill>
                <a:ea typeface="나눔고딕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ea typeface="나눔고딕"/>
              </a:rPr>
              <a:t>높은 응답률</a:t>
            </a:r>
            <a:r>
              <a:rPr lang="en-US" altLang="ko-KR" sz="1400" dirty="0">
                <a:solidFill>
                  <a:prstClr val="black"/>
                </a:solidFill>
                <a:ea typeface="나눔고딕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ea typeface="나눔고딕"/>
              </a:rPr>
              <a:t>및 고객 이탈 방지 가능</a:t>
            </a:r>
            <a:endParaRPr lang="en-US" altLang="ko-KR" sz="1400" dirty="0">
              <a:solidFill>
                <a:prstClr val="black"/>
              </a:solidFill>
              <a:ea typeface="나눔고딕"/>
            </a:endParaRPr>
          </a:p>
          <a:p>
            <a:pPr marL="761850" lvl="1" indent="-342900"/>
            <a:r>
              <a:rPr lang="en-US" altLang="ko-KR" sz="1800" dirty="0">
                <a:latin typeface="나눔고딕"/>
                <a:ea typeface="나눔고딕"/>
              </a:rPr>
              <a:t/>
            </a:r>
            <a:br>
              <a:rPr lang="en-US" altLang="ko-KR" sz="1800" dirty="0">
                <a:latin typeface="나눔고딕"/>
                <a:ea typeface="나눔고딕"/>
              </a:rPr>
            </a:br>
            <a:endParaRPr lang="ko-KR" altLang="en-US" sz="1200" dirty="0">
              <a:latin typeface="나눔고딕"/>
              <a:ea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1231" y="1167079"/>
            <a:ext cx="3379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Market Segmentation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88313" y="1879600"/>
            <a:ext cx="4367373" cy="508000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800" algn="ctr"/>
            <a:r>
              <a:rPr lang="en-US" altLang="ko-KR" sz="2400" b="1">
                <a:latin typeface="+mn-ea"/>
              </a:rPr>
              <a:t>Market Segmentation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</p:spTree>
    <p:extLst>
      <p:ext uri="{BB962C8B-B14F-4D97-AF65-F5344CB8AC3E}">
        <p14:creationId xmlns:p14="http://schemas.microsoft.com/office/powerpoint/2010/main" val="3664432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6429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Journal – Topic Analysis(Modeling)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10542320" y="1808272"/>
            <a:ext cx="8172400" cy="5866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800"/>
            <a:r>
              <a:rPr lang="en-US" altLang="ko-KR" sz="1800" b="1" dirty="0">
                <a:latin typeface="나눔고딕"/>
                <a:ea typeface="나눔고딕"/>
              </a:rPr>
              <a:t>STP </a:t>
            </a:r>
            <a:r>
              <a:rPr lang="ko-KR" altLang="en-US" sz="1800" b="1" dirty="0">
                <a:latin typeface="나눔고딕"/>
                <a:ea typeface="나눔고딕"/>
              </a:rPr>
              <a:t>전략</a:t>
            </a:r>
            <a:r>
              <a:rPr lang="en-US" altLang="ko-KR" sz="1800" b="1" dirty="0">
                <a:latin typeface="나눔고딕"/>
                <a:ea typeface="나눔고딕"/>
              </a:rPr>
              <a:t>(</a:t>
            </a:r>
            <a:r>
              <a:rPr lang="ko-KR" altLang="en-US" sz="1800" b="1" dirty="0">
                <a:latin typeface="나눔고딕"/>
                <a:ea typeface="나눔고딕"/>
              </a:rPr>
              <a:t>모델</a:t>
            </a:r>
            <a:r>
              <a:rPr lang="en-US" altLang="ko-KR" sz="1800" b="1" dirty="0">
                <a:latin typeface="나눔고딕"/>
                <a:ea typeface="나눔고딕"/>
              </a:rPr>
              <a:t>)</a:t>
            </a:r>
            <a:endParaRPr lang="en-US" altLang="ko-KR" sz="1800" dirty="0">
              <a:latin typeface="나눔고딕"/>
              <a:ea typeface="나눔고딕"/>
            </a:endParaRPr>
          </a:p>
          <a:p>
            <a:pPr lvl="1" indent="-324000"/>
            <a:r>
              <a:rPr lang="ko-KR" altLang="en-US" sz="1200" dirty="0">
                <a:latin typeface="나눔고딕"/>
                <a:ea typeface="나눔고딕"/>
              </a:rPr>
              <a:t>일정한 기준에 의해 전체 시장을 나누고 </a:t>
            </a:r>
            <a:r>
              <a:rPr lang="en-US" altLang="ko-KR" sz="1200" dirty="0">
                <a:latin typeface="나눔고딕"/>
                <a:ea typeface="나눔고딕"/>
              </a:rPr>
              <a:t>(</a:t>
            </a:r>
            <a:r>
              <a:rPr lang="en-US" altLang="ko-KR" sz="1200" b="1" dirty="0">
                <a:latin typeface="나눔고딕"/>
                <a:ea typeface="나눔고딕"/>
              </a:rPr>
              <a:t>Segmentation</a:t>
            </a:r>
            <a:r>
              <a:rPr lang="en-US" altLang="ko-KR" sz="1200" dirty="0">
                <a:latin typeface="나눔고딕"/>
                <a:ea typeface="나눔고딕"/>
              </a:rPr>
              <a:t>)</a:t>
            </a:r>
          </a:p>
          <a:p>
            <a:pPr lvl="1" indent="-324000"/>
            <a:r>
              <a:rPr lang="ko-KR" altLang="en-US" sz="1200" dirty="0">
                <a:latin typeface="나눔고딕"/>
                <a:ea typeface="나눔고딕"/>
              </a:rPr>
              <a:t>기업과 제품</a:t>
            </a:r>
            <a:r>
              <a:rPr lang="en-US" altLang="ko-KR" sz="1200" dirty="0">
                <a:latin typeface="나눔고딕"/>
                <a:ea typeface="나눔고딕"/>
              </a:rPr>
              <a:t>(</a:t>
            </a:r>
            <a:r>
              <a:rPr lang="ko-KR" altLang="en-US" sz="1200" dirty="0">
                <a:latin typeface="나눔고딕"/>
                <a:ea typeface="나눔고딕"/>
              </a:rPr>
              <a:t>혹은 서비스</a:t>
            </a:r>
            <a:r>
              <a:rPr lang="en-US" altLang="ko-KR" sz="1200" dirty="0">
                <a:latin typeface="나눔고딕"/>
                <a:ea typeface="나눔고딕"/>
              </a:rPr>
              <a:t>)</a:t>
            </a:r>
            <a:r>
              <a:rPr lang="ko-KR" altLang="en-US" sz="1200" dirty="0">
                <a:latin typeface="나눔고딕"/>
                <a:ea typeface="나눔고딕"/>
              </a:rPr>
              <a:t>에 가장 적당한 시장을 </a:t>
            </a:r>
            <a:r>
              <a:rPr lang="ko-KR" altLang="en-US" sz="1200" dirty="0" err="1">
                <a:latin typeface="나눔고딕"/>
                <a:ea typeface="나눔고딕"/>
              </a:rPr>
              <a:t>타겟</a:t>
            </a:r>
            <a:r>
              <a:rPr lang="ko-KR" altLang="en-US" sz="1200" dirty="0">
                <a:latin typeface="나눔고딕"/>
                <a:ea typeface="나눔고딕"/>
              </a:rPr>
              <a:t> 삼아 </a:t>
            </a:r>
            <a:r>
              <a:rPr lang="en-US" altLang="ko-KR" sz="1200" dirty="0">
                <a:latin typeface="나눔고딕"/>
                <a:ea typeface="나눔고딕"/>
              </a:rPr>
              <a:t>(</a:t>
            </a:r>
            <a:r>
              <a:rPr lang="en-US" altLang="ko-KR" sz="1200" b="1" dirty="0">
                <a:latin typeface="나눔고딕"/>
                <a:ea typeface="나눔고딕"/>
              </a:rPr>
              <a:t>Targeting</a:t>
            </a:r>
            <a:r>
              <a:rPr lang="en-US" altLang="ko-KR" sz="1200" dirty="0">
                <a:latin typeface="나눔고딕"/>
                <a:ea typeface="나눔고딕"/>
              </a:rPr>
              <a:t>)</a:t>
            </a:r>
          </a:p>
          <a:p>
            <a:pPr lvl="1" indent="-324000"/>
            <a:r>
              <a:rPr lang="ko-KR" altLang="en-US" sz="1200" dirty="0">
                <a:latin typeface="나눔고딕"/>
                <a:ea typeface="나눔고딕"/>
              </a:rPr>
              <a:t>시장에서 어떠한 위치를 선정하여 소비자에게 다가가는</a:t>
            </a:r>
            <a:r>
              <a:rPr lang="en-US" altLang="ko-KR" sz="1200" dirty="0">
                <a:latin typeface="나눔고딕"/>
                <a:ea typeface="나눔고딕"/>
              </a:rPr>
              <a:t>(</a:t>
            </a:r>
            <a:r>
              <a:rPr lang="en-US" altLang="ko-KR" sz="1200" b="1" dirty="0">
                <a:latin typeface="나눔고딕"/>
                <a:ea typeface="나눔고딕"/>
              </a:rPr>
              <a:t>Positioning</a:t>
            </a:r>
            <a:r>
              <a:rPr lang="en-US" altLang="ko-KR" sz="1200" dirty="0">
                <a:latin typeface="나눔고딕"/>
                <a:ea typeface="나눔고딕"/>
              </a:rPr>
              <a:t>) </a:t>
            </a:r>
            <a:r>
              <a:rPr lang="ko-KR" altLang="en-US" sz="1200" dirty="0">
                <a:latin typeface="나눔고딕"/>
                <a:ea typeface="나눔고딕"/>
              </a:rPr>
              <a:t>마케팅 전략</a:t>
            </a:r>
            <a:endParaRPr lang="en-US" altLang="ko-KR" sz="1200" dirty="0">
              <a:latin typeface="나눔고딕"/>
              <a:ea typeface="나눔고딕"/>
            </a:endParaRPr>
          </a:p>
          <a:p>
            <a:pPr lvl="1" indent="-324000"/>
            <a:endParaRPr lang="en-US" altLang="ko-KR" sz="1200" dirty="0">
              <a:latin typeface="나눔고딕"/>
              <a:ea typeface="나눔고딕"/>
            </a:endParaRPr>
          </a:p>
          <a:p>
            <a:pPr lvl="1" indent="-324000"/>
            <a:endParaRPr lang="en-US" altLang="ko-KR" sz="1200" dirty="0">
              <a:latin typeface="나눔고딕"/>
              <a:ea typeface="나눔고딕"/>
            </a:endParaRPr>
          </a:p>
          <a:p>
            <a:pPr lvl="1" indent="-324000"/>
            <a:endParaRPr lang="en-US" altLang="ko-KR" sz="1200" dirty="0">
              <a:latin typeface="나눔고딕"/>
              <a:ea typeface="나눔고딕"/>
            </a:endParaRPr>
          </a:p>
          <a:p>
            <a:pPr lvl="1" indent="-324000"/>
            <a:endParaRPr lang="en-US" altLang="ko-KR" sz="1200" dirty="0">
              <a:latin typeface="나눔고딕"/>
              <a:ea typeface="나눔고딕"/>
            </a:endParaRPr>
          </a:p>
          <a:p>
            <a:pPr lvl="1" indent="-324000"/>
            <a:endParaRPr lang="en-US" altLang="ko-KR" sz="1200" dirty="0">
              <a:latin typeface="나눔고딕"/>
              <a:ea typeface="나눔고딕"/>
            </a:endParaRPr>
          </a:p>
          <a:p>
            <a:pPr lvl="1" indent="-324000"/>
            <a:endParaRPr lang="en-US" altLang="ko-KR" sz="1200" dirty="0">
              <a:latin typeface="나눔고딕"/>
              <a:ea typeface="나눔고딕"/>
            </a:endParaRPr>
          </a:p>
          <a:p>
            <a:pPr marL="361800"/>
            <a:endParaRPr lang="en-US" altLang="ko-KR" sz="1600" dirty="0">
              <a:latin typeface="나눔고딕"/>
              <a:ea typeface="나눔고딕"/>
            </a:endParaRPr>
          </a:p>
          <a:p>
            <a:pPr marL="361800"/>
            <a:r>
              <a:rPr lang="en-US" altLang="ko-KR" sz="1800" b="1" dirty="0">
                <a:latin typeface="나눔고딕"/>
                <a:ea typeface="나눔고딕"/>
              </a:rPr>
              <a:t>Market Segmentation(</a:t>
            </a:r>
            <a:r>
              <a:rPr lang="ko-KR" altLang="en-US" sz="1800" b="1" dirty="0">
                <a:latin typeface="나눔고딕"/>
                <a:ea typeface="나눔고딕"/>
              </a:rPr>
              <a:t>시장 세분화</a:t>
            </a:r>
            <a:r>
              <a:rPr lang="en-US" altLang="ko-KR" sz="1800" b="1" dirty="0">
                <a:latin typeface="나눔고딕"/>
                <a:ea typeface="나눔고딕"/>
              </a:rPr>
              <a:t>)</a:t>
            </a:r>
            <a:br>
              <a:rPr lang="en-US" altLang="ko-KR" sz="1800" b="1" dirty="0">
                <a:latin typeface="나눔고딕"/>
                <a:ea typeface="나눔고딕"/>
              </a:rPr>
            </a:br>
            <a:r>
              <a:rPr lang="en-US" altLang="ko-KR" sz="1600" b="1" dirty="0">
                <a:latin typeface="나눔고딕"/>
                <a:ea typeface="나눔고딕"/>
              </a:rPr>
              <a:t>: </a:t>
            </a:r>
            <a:r>
              <a:rPr lang="ko-KR" altLang="en-US" sz="1600" dirty="0">
                <a:latin typeface="나눔고딕"/>
                <a:ea typeface="나눔고딕"/>
              </a:rPr>
              <a:t>소비자들을 집단 내에서는 제품에 대한 욕구와 구매행동이 서로 유사하고 </a:t>
            </a:r>
            <a:r>
              <a:rPr lang="en-US" altLang="ko-KR" sz="1600" dirty="0">
                <a:latin typeface="나눔고딕"/>
                <a:ea typeface="나눔고딕"/>
              </a:rPr>
              <a:t/>
            </a:r>
            <a:br>
              <a:rPr lang="en-US" altLang="ko-KR" sz="1600" dirty="0">
                <a:latin typeface="나눔고딕"/>
                <a:ea typeface="나눔고딕"/>
              </a:rPr>
            </a:br>
            <a:r>
              <a:rPr lang="en-US" altLang="ko-KR" sz="1600" dirty="0">
                <a:latin typeface="나눔고딕"/>
                <a:ea typeface="나눔고딕"/>
              </a:rPr>
              <a:t>  </a:t>
            </a:r>
            <a:r>
              <a:rPr lang="ko-KR" altLang="en-US" sz="1600" dirty="0">
                <a:latin typeface="나눔고딕"/>
                <a:ea typeface="나눔고딕"/>
              </a:rPr>
              <a:t>집단 간에는 상이하도록 몇 개의 소비자 집단으로 군집화하는 과정</a:t>
            </a:r>
            <a:r>
              <a:rPr lang="en-US" altLang="ko-KR" sz="1800" b="1" dirty="0">
                <a:latin typeface="나눔고딕"/>
                <a:ea typeface="나눔고딕"/>
              </a:rPr>
              <a:t/>
            </a:r>
            <a:br>
              <a:rPr lang="en-US" altLang="ko-KR" sz="1800" b="1" dirty="0">
                <a:latin typeface="나눔고딕"/>
                <a:ea typeface="나눔고딕"/>
              </a:rPr>
            </a:br>
            <a:r>
              <a:rPr lang="ko-KR" altLang="en-US" sz="1400" dirty="0"/>
              <a:t>각</a:t>
            </a:r>
            <a:r>
              <a:rPr lang="ko-KR" altLang="en-US" sz="1400" dirty="0">
                <a:latin typeface="나눔고딕"/>
              </a:rPr>
              <a:t>각의 고객이 필요로 하는 정보 및 광고를 제공</a:t>
            </a:r>
            <a:endParaRPr lang="en-US" altLang="ko-KR" sz="1400" dirty="0">
              <a:latin typeface="나눔고딕"/>
            </a:endParaRPr>
          </a:p>
          <a:p>
            <a:pPr marL="761850" lvl="1" indent="-342900"/>
            <a:r>
              <a:rPr lang="ko-KR" altLang="en-US" sz="1400" dirty="0">
                <a:solidFill>
                  <a:prstClr val="black"/>
                </a:solidFill>
                <a:ea typeface="나눔고딕"/>
              </a:rPr>
              <a:t>상대적으로 적은 비용과 높은 효율</a:t>
            </a:r>
            <a:r>
              <a:rPr lang="en-US" altLang="ko-KR" sz="1400" dirty="0">
                <a:solidFill>
                  <a:prstClr val="black"/>
                </a:solidFill>
                <a:ea typeface="나눔고딕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ea typeface="나눔고딕"/>
              </a:rPr>
              <a:t>높은 응답률</a:t>
            </a:r>
            <a:r>
              <a:rPr lang="en-US" altLang="ko-KR" sz="1400" dirty="0">
                <a:solidFill>
                  <a:prstClr val="black"/>
                </a:solidFill>
                <a:ea typeface="나눔고딕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ea typeface="나눔고딕"/>
              </a:rPr>
              <a:t>및 고객 이탈 방지 가능</a:t>
            </a:r>
            <a:endParaRPr lang="en-US" altLang="ko-KR" sz="1400" dirty="0">
              <a:solidFill>
                <a:prstClr val="black"/>
              </a:solidFill>
              <a:ea typeface="나눔고딕"/>
            </a:endParaRPr>
          </a:p>
          <a:p>
            <a:pPr marL="761850" lvl="1" indent="-342900"/>
            <a:r>
              <a:rPr lang="en-US" altLang="ko-KR" sz="1800" dirty="0">
                <a:latin typeface="나눔고딕"/>
                <a:ea typeface="나눔고딕"/>
              </a:rPr>
              <a:t/>
            </a:r>
            <a:br>
              <a:rPr lang="en-US" altLang="ko-KR" sz="1800" dirty="0">
                <a:latin typeface="나눔고딕"/>
                <a:ea typeface="나눔고딕"/>
              </a:rPr>
            </a:br>
            <a:endParaRPr lang="ko-KR" altLang="en-US" sz="1200" dirty="0">
              <a:latin typeface="나눔고딕"/>
              <a:ea typeface="나눔고딕"/>
            </a:endParaRPr>
          </a:p>
          <a:p>
            <a:pPr marL="361800"/>
            <a:endParaRPr lang="en-US" altLang="ko-KR" sz="1800" b="1" dirty="0">
              <a:latin typeface="나눔고딕"/>
              <a:ea typeface="나눔고딕"/>
            </a:endParaRPr>
          </a:p>
          <a:p>
            <a:pPr marL="476100" indent="-457200"/>
            <a:r>
              <a:rPr lang="en-US" altLang="ko-KR" sz="2000" b="1" dirty="0">
                <a:latin typeface="나눔고딕"/>
                <a:ea typeface="나눔고딕"/>
              </a:rPr>
              <a:t>Targeting</a:t>
            </a:r>
            <a:br>
              <a:rPr lang="en-US" altLang="ko-KR" sz="2000" b="1" dirty="0">
                <a:latin typeface="나눔고딕"/>
                <a:ea typeface="나눔고딕"/>
              </a:rPr>
            </a:br>
            <a:r>
              <a:rPr lang="en-US" altLang="ko-KR" sz="1800" b="1" dirty="0">
                <a:latin typeface="나눔고딕"/>
                <a:ea typeface="나눔고딕"/>
              </a:rPr>
              <a:t>: </a:t>
            </a:r>
            <a:r>
              <a:rPr lang="ko-KR" altLang="en-US" sz="1600" dirty="0">
                <a:ea typeface="나눔고딕"/>
              </a:rPr>
              <a:t>즉각적인 반응을 얻고 지속적인 고객관계를 유지하기 위해</a:t>
            </a:r>
            <a:r>
              <a:rPr lang="en-US" altLang="ko-KR" sz="1600" dirty="0">
                <a:ea typeface="나눔고딕"/>
              </a:rPr>
              <a:t>, targeting </a:t>
            </a:r>
            <a:r>
              <a:rPr lang="ko-KR" altLang="en-US" sz="1600" dirty="0">
                <a:ea typeface="나눔고딕"/>
              </a:rPr>
              <a:t>된 </a:t>
            </a:r>
            <a:r>
              <a:rPr lang="en-US" altLang="ko-KR" sz="1600" dirty="0">
                <a:ea typeface="나눔고딕"/>
              </a:rPr>
              <a:t/>
            </a:r>
            <a:br>
              <a:rPr lang="en-US" altLang="ko-KR" sz="1600" dirty="0">
                <a:ea typeface="나눔고딕"/>
              </a:rPr>
            </a:br>
            <a:r>
              <a:rPr lang="en-US" altLang="ko-KR" sz="1600" dirty="0">
                <a:ea typeface="나눔고딕"/>
              </a:rPr>
              <a:t>  </a:t>
            </a:r>
            <a:r>
              <a:rPr lang="ko-KR" altLang="en-US" sz="1600" dirty="0">
                <a:ea typeface="나눔고딕"/>
              </a:rPr>
              <a:t>개별 소비자들과 직접 커뮤니케이션을 하는 것 </a:t>
            </a:r>
            <a:r>
              <a:rPr lang="en-US" altLang="ko-KR" sz="1200" dirty="0">
                <a:ea typeface="나눔고딕"/>
              </a:rPr>
              <a:t>ex)</a:t>
            </a:r>
            <a:r>
              <a:rPr lang="ko-KR" altLang="en-US" sz="1200" dirty="0">
                <a:ea typeface="나눔고딕"/>
              </a:rPr>
              <a:t>방문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우편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전화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 err="1">
                <a:ea typeface="나눔고딕"/>
              </a:rPr>
              <a:t>이메일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인터넷 배너 등</a:t>
            </a:r>
            <a:r>
              <a:rPr lang="en-US" altLang="ko-KR" sz="1200" dirty="0">
                <a:ea typeface="나눔고딕"/>
              </a:rPr>
              <a:t/>
            </a:r>
            <a:br>
              <a:rPr lang="en-US" altLang="ko-KR" sz="1200" dirty="0">
                <a:ea typeface="나눔고딕"/>
              </a:rPr>
            </a:br>
            <a:endParaRPr lang="en-US" altLang="ko-KR" sz="1400" dirty="0">
              <a:ea typeface="나눔고딕"/>
            </a:endParaRPr>
          </a:p>
          <a:p>
            <a:pPr marL="761850" lvl="1" indent="-342900"/>
            <a:r>
              <a:rPr lang="ko-KR" altLang="en-US" sz="1400" dirty="0">
                <a:ea typeface="나눔고딕"/>
              </a:rPr>
              <a:t>새로운 미디어 채널의 등장과 인터넷의 발달로 개인들에게 접근이 용이해짐</a:t>
            </a:r>
            <a:endParaRPr lang="en-US" altLang="ko-KR" sz="1400" dirty="0">
              <a:ea typeface="나눔고딕"/>
            </a:endParaRPr>
          </a:p>
          <a:p>
            <a:pPr marL="761850" lvl="1" indent="-342900"/>
            <a:r>
              <a:rPr lang="ko-KR" altLang="en-US" sz="1400" dirty="0"/>
              <a:t>각</a:t>
            </a:r>
            <a:r>
              <a:rPr lang="ko-KR" altLang="en-US" sz="1400" dirty="0">
                <a:latin typeface="나눔고딕"/>
              </a:rPr>
              <a:t>각의 고객이 필요로 하는 정보 및 광고를 제공</a:t>
            </a:r>
            <a:endParaRPr lang="en-US" altLang="ko-KR" sz="1400" dirty="0">
              <a:latin typeface="나눔고딕"/>
            </a:endParaRPr>
          </a:p>
          <a:p>
            <a:pPr marL="761850" lvl="1" indent="-342900"/>
            <a:r>
              <a:rPr lang="ko-KR" altLang="en-US" sz="1400" dirty="0">
                <a:solidFill>
                  <a:prstClr val="black"/>
                </a:solidFill>
                <a:ea typeface="나눔고딕"/>
              </a:rPr>
              <a:t>상대적으로 적은 비용과 높은 효율</a:t>
            </a:r>
            <a:r>
              <a:rPr lang="en-US" altLang="ko-KR" sz="1400" dirty="0">
                <a:solidFill>
                  <a:prstClr val="black"/>
                </a:solidFill>
                <a:ea typeface="나눔고딕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ea typeface="나눔고딕"/>
              </a:rPr>
              <a:t>높은 응답률</a:t>
            </a:r>
            <a:r>
              <a:rPr lang="en-US" altLang="ko-KR" sz="1400" dirty="0">
                <a:solidFill>
                  <a:prstClr val="black"/>
                </a:solidFill>
                <a:ea typeface="나눔고딕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ea typeface="나눔고딕"/>
              </a:rPr>
              <a:t>및 고객 이탈 방지 가능</a:t>
            </a:r>
            <a:endParaRPr lang="en-US" altLang="ko-KR" sz="1400" dirty="0">
              <a:solidFill>
                <a:prstClr val="black"/>
              </a:solidFill>
              <a:ea typeface="나눔고딕"/>
            </a:endParaRPr>
          </a:p>
          <a:p>
            <a:pPr marL="761850" lvl="1" indent="-342900"/>
            <a:r>
              <a:rPr lang="en-US" altLang="ko-KR" sz="1800" dirty="0">
                <a:latin typeface="나눔고딕"/>
                <a:ea typeface="나눔고딕"/>
              </a:rPr>
              <a:t/>
            </a:r>
            <a:br>
              <a:rPr lang="en-US" altLang="ko-KR" sz="1800" dirty="0">
                <a:latin typeface="나눔고딕"/>
                <a:ea typeface="나눔고딕"/>
              </a:rPr>
            </a:br>
            <a:endParaRPr lang="ko-KR" altLang="en-US" sz="1200" dirty="0">
              <a:latin typeface="나눔고딕"/>
              <a:ea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1231" y="1167079"/>
            <a:ext cx="3750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Customer Segmentation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486209" y="2534815"/>
            <a:ext cx="8424111" cy="24131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24000"/>
            <a:r>
              <a:rPr lang="ko-KR" altLang="en-US" sz="1600" b="1" dirty="0">
                <a:latin typeface="+mn-ea"/>
              </a:rPr>
              <a:t>고객 세분화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고객 </a:t>
            </a:r>
            <a:r>
              <a:rPr lang="ko-KR" altLang="en-US" sz="1600" b="1" dirty="0" err="1">
                <a:latin typeface="+mn-ea"/>
              </a:rPr>
              <a:t>클러스터링</a:t>
            </a:r>
            <a:r>
              <a:rPr lang="en-US" altLang="ko-KR" sz="1600" b="1" dirty="0">
                <a:latin typeface="+mn-ea"/>
              </a:rPr>
              <a:t>) </a:t>
            </a:r>
            <a:br>
              <a:rPr lang="en-US" altLang="ko-KR" sz="1600" b="1" dirty="0">
                <a:latin typeface="+mn-ea"/>
              </a:rPr>
            </a:br>
            <a:r>
              <a:rPr lang="en-US" altLang="ko-KR" sz="1400" b="1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기술의 발전으로 인해 소비자 각각에 대한 데이터를 수집하고 해석하는 것이 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   </a:t>
            </a:r>
            <a:r>
              <a:rPr lang="ko-KR" altLang="en-US" sz="1400" dirty="0">
                <a:latin typeface="+mn-ea"/>
              </a:rPr>
              <a:t>가능해짐으로써 시장이 아닌 소비자들을 동질적인 특성을 가진 집단으로  나눌 수 있게 됨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b="1" dirty="0">
                <a:latin typeface="+mn-ea"/>
              </a:rPr>
              <a:t>각 기업들이 보유한 각 고객의 구매 내역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검색 내역 등의 고객 행태정보를 활용</a:t>
            </a:r>
            <a:endParaRPr lang="en-US" altLang="ko-KR" sz="1400" b="1" dirty="0">
              <a:latin typeface="+mn-ea"/>
            </a:endParaRPr>
          </a:p>
          <a:p>
            <a:pPr lvl="1" indent="-324000"/>
            <a:r>
              <a:rPr lang="ko-KR" altLang="en-US" sz="1600" b="1" dirty="0">
                <a:latin typeface="+mn-ea"/>
              </a:rPr>
              <a:t>단점</a:t>
            </a:r>
            <a:endParaRPr lang="en-US" altLang="ko-KR" sz="1600" b="1" dirty="0">
              <a:latin typeface="+mn-ea"/>
            </a:endParaRPr>
          </a:p>
          <a:p>
            <a:pPr marL="761850" lvl="1" indent="-342900">
              <a:buFont typeface="+mj-ea"/>
              <a:buAutoNum type="circleNumDbPlain"/>
            </a:pPr>
            <a:r>
              <a:rPr lang="ko-KR" altLang="en-US" sz="1600" dirty="0">
                <a:latin typeface="+mn-ea"/>
              </a:rPr>
              <a:t>개별 기업이 보유하고 있는 고객의 행태 정보는 자사의 사이트</a:t>
            </a:r>
            <a:r>
              <a:rPr lang="en-US" altLang="ko-KR" sz="1600" dirty="0">
                <a:latin typeface="+mn-ea"/>
              </a:rPr>
              <a:t> / </a:t>
            </a:r>
            <a:r>
              <a:rPr lang="ko-KR" altLang="en-US" sz="1600" dirty="0">
                <a:latin typeface="+mn-ea"/>
              </a:rPr>
              <a:t>서비스  내에서 보이는 구매 및 검색 내역에 국한되게 됨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-&gt;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고객의 실제 관심의 동질성이 아닌 해당 사이트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/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서비스 내에서 표시된 관심의 동질성에 기반하여 고객 </a:t>
            </a:r>
            <a:r>
              <a:rPr lang="ko-KR" altLang="en-US" sz="1400" b="1" dirty="0" err="1">
                <a:solidFill>
                  <a:srgbClr val="FF0000"/>
                </a:solidFill>
                <a:latin typeface="+mn-ea"/>
              </a:rPr>
              <a:t>클러스터링이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 이루어 짐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761850" lvl="1" indent="-342900">
              <a:buFont typeface="+mj-ea"/>
              <a:buAutoNum type="circleNumDbPlain"/>
            </a:pPr>
            <a:endParaRPr lang="en-US" altLang="ko-KR" sz="1400" dirty="0"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388313" y="1879600"/>
            <a:ext cx="4367373" cy="508000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800" algn="ctr"/>
            <a:r>
              <a:rPr lang="en-US" altLang="ko-KR" sz="2400" b="1" dirty="0">
                <a:latin typeface="+mn-ea"/>
              </a:rPr>
              <a:t>Customer Segmentation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029" y="2547388"/>
            <a:ext cx="5607940" cy="388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029" y="2581651"/>
            <a:ext cx="5591017" cy="3770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</p:spTree>
    <p:extLst>
      <p:ext uri="{BB962C8B-B14F-4D97-AF65-F5344CB8AC3E}">
        <p14:creationId xmlns:p14="http://schemas.microsoft.com/office/powerpoint/2010/main" val="152528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 txBox="1">
            <a:spLocks/>
          </p:cNvSpPr>
          <p:nvPr/>
        </p:nvSpPr>
        <p:spPr>
          <a:xfrm>
            <a:off x="486209" y="2534816"/>
            <a:ext cx="8424111" cy="3693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24000"/>
            <a:r>
              <a:rPr lang="ko-KR" altLang="en-US" sz="1600" b="1" dirty="0">
                <a:latin typeface="+mn-ea"/>
              </a:rPr>
              <a:t>토픽 분석</a:t>
            </a:r>
            <a:r>
              <a:rPr lang="en-US" altLang="ko-KR" sz="1600" b="1" dirty="0">
                <a:latin typeface="+mn-ea"/>
              </a:rPr>
              <a:t>(Topic Analysis / Modeling)</a:t>
            </a:r>
            <a:br>
              <a:rPr lang="en-US" altLang="ko-KR" sz="1600" b="1" dirty="0">
                <a:latin typeface="+mn-ea"/>
              </a:rPr>
            </a:b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텍스트 </a:t>
            </a:r>
            <a:r>
              <a:rPr lang="ko-KR" altLang="en-US" sz="1600" dirty="0" err="1">
                <a:latin typeface="+mn-ea"/>
              </a:rPr>
              <a:t>마이닝</a:t>
            </a:r>
            <a:r>
              <a:rPr lang="en-US" altLang="ko-KR" sz="1600" dirty="0">
                <a:latin typeface="+mn-ea"/>
              </a:rPr>
              <a:t>(Text Mining)*</a:t>
            </a:r>
            <a:r>
              <a:rPr lang="ko-KR" altLang="en-US" sz="1600" dirty="0">
                <a:latin typeface="+mn-ea"/>
              </a:rPr>
              <a:t>의 대표적인 분석기법</a:t>
            </a:r>
            <a:r>
              <a:rPr lang="en-US" altLang="ko-KR" sz="1600" dirty="0">
                <a:latin typeface="+mn-ea"/>
              </a:rPr>
              <a:t>.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  </a:t>
            </a:r>
            <a:r>
              <a:rPr lang="ko-KR" altLang="en-US" sz="1600" dirty="0">
                <a:latin typeface="+mn-ea"/>
              </a:rPr>
              <a:t>각 문서에 포함된 용어의 빈도수에 근거하여 유사 문서를 그룹화한 뒤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각 그룹을    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  </a:t>
            </a:r>
            <a:r>
              <a:rPr lang="ko-KR" altLang="en-US" sz="1600" dirty="0">
                <a:latin typeface="+mn-ea"/>
              </a:rPr>
              <a:t>대표하는 주요 용어들을 추출해 해당 그룹의 토픽 키워드 집합을 제시하는 방식</a:t>
            </a:r>
            <a:endParaRPr lang="en-US" altLang="ko-KR" sz="1600" dirty="0">
              <a:latin typeface="+mn-ea"/>
            </a:endParaRPr>
          </a:p>
          <a:p>
            <a:pPr lvl="1" indent="-324000"/>
            <a:r>
              <a:rPr lang="en-US" altLang="ko-KR" sz="1600" b="1" dirty="0">
                <a:latin typeface="+mn-ea"/>
              </a:rPr>
              <a:t>* </a:t>
            </a:r>
            <a:r>
              <a:rPr lang="ko-KR" altLang="en-US" sz="1600" b="1" dirty="0">
                <a:latin typeface="+mn-ea"/>
              </a:rPr>
              <a:t>텍스트 </a:t>
            </a:r>
            <a:r>
              <a:rPr lang="ko-KR" altLang="en-US" sz="1600" b="1" dirty="0" err="1">
                <a:latin typeface="+mn-ea"/>
              </a:rPr>
              <a:t>마이닝</a:t>
            </a:r>
            <a:r>
              <a:rPr lang="ko-KR" altLang="en-US" sz="1600" b="1" dirty="0">
                <a:latin typeface="+mn-ea"/>
              </a:rPr>
              <a:t> </a:t>
            </a:r>
            <a:endParaRPr lang="en-US" altLang="ko-KR" sz="1600" b="1" dirty="0">
              <a:latin typeface="+mn-ea"/>
            </a:endParaRPr>
          </a:p>
          <a:p>
            <a:pPr lvl="2" indent="-324000"/>
            <a:r>
              <a:rPr lang="ko-KR" altLang="en-US" sz="1600" dirty="0">
                <a:latin typeface="+mn-ea"/>
              </a:rPr>
              <a:t>기술 발전 및 인터넷 확산으로 웹과 다양한 </a:t>
            </a:r>
            <a:r>
              <a:rPr lang="en-US" altLang="ko-KR" sz="1600" dirty="0">
                <a:latin typeface="+mn-ea"/>
              </a:rPr>
              <a:t>SNS</a:t>
            </a:r>
            <a:r>
              <a:rPr lang="ko-KR" altLang="en-US" sz="1600" dirty="0">
                <a:latin typeface="+mn-ea"/>
              </a:rPr>
              <a:t>를 통해 쌓인 방대한 텍스트 형태의 비정형 데이터를 분석하여 이전에는 찾을 수 없었던 새롭고 의미 있는 정보를 추출하는 과정</a:t>
            </a:r>
            <a:endParaRPr lang="en-US" altLang="ko-KR" sz="1600" dirty="0">
              <a:latin typeface="+mn-ea"/>
            </a:endParaRPr>
          </a:p>
          <a:p>
            <a:pPr lvl="2" indent="-324000"/>
            <a:r>
              <a:rPr lang="ko-KR" altLang="en-US" sz="1600" b="1" dirty="0">
                <a:latin typeface="+mn-ea"/>
              </a:rPr>
              <a:t>기법</a:t>
            </a:r>
            <a:endParaRPr lang="en-US" altLang="ko-KR" sz="1600" b="1" dirty="0">
              <a:latin typeface="+mn-ea"/>
            </a:endParaRPr>
          </a:p>
          <a:p>
            <a:pPr marL="1619100" lvl="3" indent="-342900">
              <a:buFont typeface="+mj-ea"/>
              <a:buAutoNum type="circleNumDbPlain"/>
            </a:pPr>
            <a:r>
              <a:rPr lang="ko-KR" altLang="en-US" sz="1400" dirty="0">
                <a:latin typeface="+mn-ea"/>
              </a:rPr>
              <a:t>전통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연관관계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분석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분류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군집화</a:t>
            </a:r>
            <a:endParaRPr lang="en-US" altLang="ko-KR" sz="1400" dirty="0">
              <a:latin typeface="+mn-ea"/>
            </a:endParaRPr>
          </a:p>
          <a:p>
            <a:pPr marL="1619100" lvl="3" indent="-342900">
              <a:buFont typeface="+mj-ea"/>
              <a:buAutoNum type="circleNumDbPlain"/>
            </a:pPr>
            <a:r>
              <a:rPr lang="ko-KR" altLang="en-US" sz="1400" dirty="0">
                <a:latin typeface="+mn-ea"/>
              </a:rPr>
              <a:t>최근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자연어 처리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정보검색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전산 언어학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토픽 추적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텍스트 범주화 등의 종합적 활용</a:t>
            </a:r>
            <a:endParaRPr lang="en-US" altLang="ko-KR" sz="1400" dirty="0">
              <a:latin typeface="+mn-ea"/>
            </a:endParaRPr>
          </a:p>
          <a:p>
            <a:pPr marL="1619100" lvl="3" indent="-342900">
              <a:buFont typeface="+mj-ea"/>
              <a:buAutoNum type="circleNumDbPlain"/>
            </a:pP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특히 자연어 처리기술은 </a:t>
            </a:r>
            <a:r>
              <a:rPr lang="ko-KR" altLang="en-US" sz="1400" b="1" dirty="0" err="1">
                <a:solidFill>
                  <a:srgbClr val="FF0000"/>
                </a:solidFill>
                <a:latin typeface="+mn-ea"/>
              </a:rPr>
              <a:t>텍스터트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  <a:latin typeface="+mn-ea"/>
              </a:rPr>
              <a:t>마이닝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 분석 결과의 성패를 좌우하는 핵심기술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6429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Journal – Topic Analysis(Modeling)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1231" y="1167079"/>
            <a:ext cx="3894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Topic Analysis(Modeling)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88313" y="1879600"/>
            <a:ext cx="4367373" cy="508000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800" algn="ctr"/>
            <a:r>
              <a:rPr lang="en-US" altLang="ko-KR" sz="2400" b="1" dirty="0">
                <a:latin typeface="+mn-ea"/>
              </a:rPr>
              <a:t>Topic Analysis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</p:spTree>
    <p:extLst>
      <p:ext uri="{BB962C8B-B14F-4D97-AF65-F5344CB8AC3E}">
        <p14:creationId xmlns:p14="http://schemas.microsoft.com/office/powerpoint/2010/main" val="2156861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 txBox="1">
            <a:spLocks/>
          </p:cNvSpPr>
          <p:nvPr/>
        </p:nvSpPr>
        <p:spPr>
          <a:xfrm>
            <a:off x="486209" y="2534815"/>
            <a:ext cx="8424111" cy="3898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24000"/>
            <a:r>
              <a:rPr lang="ko-KR" altLang="en-US" sz="1600" b="1" dirty="0">
                <a:latin typeface="+mn-ea"/>
              </a:rPr>
              <a:t>토픽 분석</a:t>
            </a:r>
            <a:r>
              <a:rPr lang="en-US" altLang="ko-KR" sz="1600" b="1" dirty="0">
                <a:latin typeface="+mn-ea"/>
              </a:rPr>
              <a:t>(Topic Analysis / Modeling)</a:t>
            </a:r>
            <a:r>
              <a:rPr lang="ko-KR" altLang="en-US" sz="1600" b="1" dirty="0">
                <a:latin typeface="+mn-ea"/>
              </a:rPr>
              <a:t>의 이론적 배경</a:t>
            </a:r>
            <a:endParaRPr lang="en-US" altLang="ko-KR" sz="1600" b="1" dirty="0">
              <a:latin typeface="+mn-ea"/>
            </a:endParaRPr>
          </a:p>
          <a:p>
            <a:pPr marL="1161900" lvl="2" indent="-342900">
              <a:buFont typeface="+mj-ea"/>
              <a:buAutoNum type="circleNumDbPlain"/>
            </a:pPr>
            <a:r>
              <a:rPr lang="ko-KR" altLang="en-US" sz="1600" b="1" dirty="0">
                <a:latin typeface="+mn-ea"/>
              </a:rPr>
              <a:t>벡터 공간 모델</a:t>
            </a:r>
            <a:endParaRPr lang="en-US" altLang="ko-KR" sz="1600" b="1" dirty="0">
              <a:latin typeface="+mn-ea"/>
            </a:endParaRPr>
          </a:p>
          <a:p>
            <a:pPr marL="1504800" lvl="3">
              <a:buFont typeface="+mj-lt"/>
              <a:buAutoNum type="alphaUcPeriod"/>
            </a:pPr>
            <a:r>
              <a:rPr lang="ko-KR" altLang="en-US" sz="1600" dirty="0">
                <a:latin typeface="+mn-ea"/>
              </a:rPr>
              <a:t>텍스트를 표현하는 기본적인 방법</a:t>
            </a:r>
            <a:endParaRPr lang="en-US" altLang="ko-KR" sz="1600" dirty="0">
              <a:latin typeface="+mn-ea"/>
            </a:endParaRPr>
          </a:p>
          <a:p>
            <a:pPr marL="1504800" lvl="3">
              <a:buFont typeface="+mj-lt"/>
              <a:buAutoNum type="alphaUcPeriod"/>
            </a:pPr>
            <a:r>
              <a:rPr lang="ko-KR" altLang="en-US" sz="1600" dirty="0">
                <a:latin typeface="+mn-ea"/>
              </a:rPr>
              <a:t>분석 목적에 따라 행렬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계층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벡터 등의 다양한 형태로도 표현이 가능</a:t>
            </a:r>
            <a:endParaRPr lang="en-US" altLang="ko-KR" sz="1000" dirty="0">
              <a:latin typeface="+mn-ea"/>
            </a:endParaRPr>
          </a:p>
          <a:p>
            <a:pPr lvl="2" indent="-324000">
              <a:buFont typeface="+mj-ea"/>
              <a:buAutoNum type="circleNumDbPlain"/>
            </a:pPr>
            <a:r>
              <a:rPr lang="en-US" altLang="ko-KR" sz="1600" b="1" dirty="0">
                <a:latin typeface="+mn-ea"/>
              </a:rPr>
              <a:t>TF-IDF(Term Frequency – Inverse Document Frequency)</a:t>
            </a:r>
          </a:p>
          <a:p>
            <a:pPr marL="1504800" lvl="3">
              <a:buFont typeface="+mj-lt"/>
              <a:buAutoNum type="alphaUcPeriod"/>
            </a:pPr>
            <a:r>
              <a:rPr lang="ko-KR" altLang="en-US" sz="1600" dirty="0">
                <a:latin typeface="+mn-ea"/>
              </a:rPr>
              <a:t>여러 문서에서 자주 출현하는 일반적인 단어는 가중치를 낮게 부여</a:t>
            </a:r>
            <a:endParaRPr lang="en-US" altLang="ko-KR" sz="1600" dirty="0">
              <a:latin typeface="+mn-ea"/>
            </a:endParaRPr>
          </a:p>
          <a:p>
            <a:pPr marL="1504800" lvl="3">
              <a:buFont typeface="+mj-lt"/>
              <a:buAutoNum type="alphaUcPeriod"/>
            </a:pPr>
            <a:r>
              <a:rPr lang="ko-KR" altLang="en-US" sz="1600" dirty="0">
                <a:latin typeface="+mn-ea"/>
              </a:rPr>
              <a:t>특정 문서에만 출현하는 비일반적인 단어의 가중치는 높게 부여하는 계산방식</a:t>
            </a:r>
            <a:endParaRPr lang="en-US" altLang="ko-KR" sz="1600" dirty="0">
              <a:latin typeface="+mn-ea"/>
            </a:endParaRPr>
          </a:p>
          <a:p>
            <a:pPr marL="1504800" lvl="3">
              <a:buFont typeface="+mj-lt"/>
              <a:buAutoNum type="alphaUcPeriod"/>
            </a:pPr>
            <a:r>
              <a:rPr lang="en-US" altLang="ko-KR" sz="1600" dirty="0">
                <a:latin typeface="+mn-ea"/>
              </a:rPr>
              <a:t>TF-IDF</a:t>
            </a:r>
            <a:r>
              <a:rPr lang="ko-KR" altLang="en-US" sz="1600" dirty="0">
                <a:latin typeface="+mn-ea"/>
              </a:rPr>
              <a:t>를 값으로 갖는 벡터로 표현되는데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문서 내 존재하는 용어의 수가 너무 방대하기 때문에 </a:t>
            </a:r>
            <a:r>
              <a:rPr lang="en-US" altLang="ko-KR" sz="1600" dirty="0">
                <a:latin typeface="+mn-ea"/>
              </a:rPr>
              <a:t>SVD(Singular Value Decomposition) </a:t>
            </a:r>
            <a:r>
              <a:rPr lang="ko-KR" altLang="en-US" sz="1600" dirty="0">
                <a:latin typeface="+mn-ea"/>
              </a:rPr>
              <a:t>등을 활용한 차원 축소가 이루어지게 됨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endParaRPr lang="en-US" altLang="ko-KR" sz="1600" dirty="0">
              <a:latin typeface="+mn-ea"/>
            </a:endParaRPr>
          </a:p>
          <a:p>
            <a:pPr lvl="1" indent="-324000"/>
            <a:r>
              <a:rPr lang="ko-KR" altLang="en-US" sz="1600" b="1" dirty="0">
                <a:solidFill>
                  <a:srgbClr val="3A5B90"/>
                </a:solidFill>
                <a:latin typeface="+mn-ea"/>
              </a:rPr>
              <a:t>이러한 과정을 통해 비정형 텍스트 문서의 구조화가 완료되면 이후 과정에서 정형 데이터와 함께 텍스트 데이터에 대한 군집화</a:t>
            </a:r>
            <a:r>
              <a:rPr lang="en-US" altLang="ko-KR" sz="1600" b="1" dirty="0">
                <a:solidFill>
                  <a:srgbClr val="3A5B90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rgbClr val="3A5B90"/>
                </a:solidFill>
                <a:latin typeface="+mn-ea"/>
              </a:rPr>
              <a:t>예측 등의 작업이 가능해진다</a:t>
            </a:r>
            <a:r>
              <a:rPr lang="en-US" altLang="ko-KR" sz="1600" b="1" dirty="0">
                <a:solidFill>
                  <a:srgbClr val="3A5B90"/>
                </a:solidFill>
                <a:latin typeface="+mn-ea"/>
              </a:rPr>
              <a:t>.</a:t>
            </a:r>
          </a:p>
          <a:p>
            <a:pPr marL="1276200" lvl="3" indent="0">
              <a:buNone/>
            </a:pPr>
            <a:endParaRPr lang="ko-KR" altLang="en-US" sz="1600" dirty="0">
              <a:latin typeface="+mn-ea"/>
            </a:endParaRPr>
          </a:p>
          <a:p>
            <a:pPr marL="1276200" lvl="3" indent="0">
              <a:buNone/>
            </a:pPr>
            <a:endParaRPr lang="en-US" altLang="ko-KR" sz="1600" b="1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6429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Journal – Topic Analysis(Modeling)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1231" y="1167079"/>
            <a:ext cx="3894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Topic Analysis(Modeling)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88313" y="1879600"/>
            <a:ext cx="4367373" cy="508000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800" algn="ctr"/>
            <a:r>
              <a:rPr lang="en-US" altLang="ko-KR" sz="2400" b="1" dirty="0">
                <a:latin typeface="+mn-ea"/>
              </a:rPr>
              <a:t>Topic Analysis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</p:spTree>
    <p:extLst>
      <p:ext uri="{BB962C8B-B14F-4D97-AF65-F5344CB8AC3E}">
        <p14:creationId xmlns:p14="http://schemas.microsoft.com/office/powerpoint/2010/main" val="41570535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 txBox="1">
            <a:spLocks/>
          </p:cNvSpPr>
          <p:nvPr/>
        </p:nvSpPr>
        <p:spPr>
          <a:xfrm>
            <a:off x="486209" y="2534815"/>
            <a:ext cx="8424111" cy="3898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24000"/>
            <a:r>
              <a:rPr lang="ko-KR" altLang="en-US" sz="1600" b="1" dirty="0">
                <a:latin typeface="+mn-ea"/>
              </a:rPr>
              <a:t>토픽 분석</a:t>
            </a:r>
            <a:r>
              <a:rPr lang="en-US" altLang="ko-KR" sz="1600" b="1" dirty="0">
                <a:latin typeface="+mn-ea"/>
              </a:rPr>
              <a:t>(Topic Analysis / Modeling)</a:t>
            </a:r>
            <a:r>
              <a:rPr lang="ko-KR" altLang="en-US" sz="1600" b="1" dirty="0">
                <a:latin typeface="+mn-ea"/>
              </a:rPr>
              <a:t>의 활용 예시</a:t>
            </a:r>
            <a:endParaRPr lang="en-US" altLang="ko-KR" sz="1600" b="1" dirty="0">
              <a:latin typeface="+mn-ea"/>
            </a:endParaRPr>
          </a:p>
          <a:p>
            <a:pPr marL="1161900" lvl="2" indent="-342900">
              <a:buFont typeface="+mj-ea"/>
              <a:buAutoNum type="circleNumDbPlain"/>
            </a:pPr>
            <a:r>
              <a:rPr lang="ko-KR" altLang="en-US" sz="1600" b="1" dirty="0" err="1">
                <a:latin typeface="+mn-ea"/>
              </a:rPr>
              <a:t>소셜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메트릭스</a:t>
            </a:r>
            <a:endParaRPr lang="en-US" altLang="ko-KR" sz="1600" b="1" dirty="0">
              <a:latin typeface="+mn-ea"/>
            </a:endParaRPr>
          </a:p>
          <a:p>
            <a:pPr marL="1504800" lvl="3">
              <a:buFont typeface="+mj-lt"/>
              <a:buAutoNum type="alphaUcPeriod"/>
            </a:pPr>
            <a:r>
              <a:rPr lang="ko-KR" altLang="en-US" sz="1600" dirty="0">
                <a:latin typeface="+mn-ea"/>
              </a:rPr>
              <a:t>다음소프트의 </a:t>
            </a:r>
            <a:r>
              <a:rPr lang="ko-KR" altLang="en-US" sz="1600" dirty="0" err="1">
                <a:latin typeface="+mn-ea"/>
              </a:rPr>
              <a:t>소셜</a:t>
            </a:r>
            <a:r>
              <a:rPr lang="ko-KR" altLang="en-US" sz="1600" dirty="0">
                <a:latin typeface="+mn-ea"/>
              </a:rPr>
              <a:t> 미디어 분석 솔루션</a:t>
            </a:r>
            <a:endParaRPr lang="en-US" altLang="ko-KR" sz="1600" dirty="0">
              <a:latin typeface="+mn-ea"/>
            </a:endParaRPr>
          </a:p>
          <a:p>
            <a:pPr marL="1504800" lvl="3">
              <a:buFont typeface="+mj-lt"/>
              <a:buAutoNum type="alphaUcPeriod"/>
            </a:pPr>
            <a:r>
              <a:rPr lang="ko-KR" altLang="en-US" sz="1600" dirty="0">
                <a:latin typeface="+mn-ea"/>
              </a:rPr>
              <a:t>문맥 중심의 텍스트 </a:t>
            </a:r>
            <a:r>
              <a:rPr lang="ko-KR" altLang="en-US" sz="1600" dirty="0" err="1">
                <a:latin typeface="+mn-ea"/>
              </a:rPr>
              <a:t>마이닝</a:t>
            </a:r>
            <a:r>
              <a:rPr lang="ko-KR" altLang="en-US" sz="1600" dirty="0">
                <a:latin typeface="+mn-ea"/>
              </a:rPr>
              <a:t> 작업을 통해 각 데이터의 출현 원인 및 다른 데이터들과의 관계를 도식화하여 제공</a:t>
            </a:r>
            <a:endParaRPr lang="en-US" altLang="ko-KR" sz="1000" dirty="0">
              <a:latin typeface="+mn-ea"/>
            </a:endParaRPr>
          </a:p>
          <a:p>
            <a:pPr lvl="2" indent="-324000">
              <a:buFont typeface="+mj-ea"/>
              <a:buAutoNum type="circleNumDbPlain"/>
            </a:pPr>
            <a:r>
              <a:rPr lang="ko-KR" altLang="en-US" sz="1600" b="1" dirty="0" err="1">
                <a:latin typeface="+mn-ea"/>
              </a:rPr>
              <a:t>버즈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인사이트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바이럴</a:t>
            </a:r>
            <a:r>
              <a:rPr lang="ko-KR" altLang="en-US" sz="1600" b="1" dirty="0">
                <a:latin typeface="+mn-ea"/>
              </a:rPr>
              <a:t> 지수</a:t>
            </a:r>
            <a:r>
              <a:rPr lang="en-US" altLang="ko-KR" sz="1600" b="1" dirty="0">
                <a:latin typeface="+mn-ea"/>
              </a:rPr>
              <a:t>(BVI) by </a:t>
            </a:r>
            <a:r>
              <a:rPr lang="ko-KR" altLang="en-US" sz="1600" b="1" dirty="0" err="1">
                <a:latin typeface="+mn-ea"/>
              </a:rPr>
              <a:t>와이즈넛</a:t>
            </a:r>
            <a:endParaRPr lang="en-US" altLang="ko-KR" sz="1600" b="1" dirty="0">
              <a:latin typeface="+mn-ea"/>
            </a:endParaRPr>
          </a:p>
          <a:p>
            <a:pPr marL="1504800" lvl="3">
              <a:buFont typeface="+mj-lt"/>
              <a:buAutoNum type="alphaUcPeriod"/>
            </a:pPr>
            <a:r>
              <a:rPr lang="ko-KR" altLang="en-US" sz="1600" dirty="0" err="1">
                <a:latin typeface="+mn-ea"/>
              </a:rPr>
              <a:t>트위터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페이스북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블로그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카페 등에 올라온 대선 후보 관련 </a:t>
            </a:r>
            <a:r>
              <a:rPr lang="ko-KR" altLang="en-US" sz="1600" dirty="0" err="1">
                <a:latin typeface="+mn-ea"/>
              </a:rPr>
              <a:t>버즈</a:t>
            </a:r>
            <a:r>
              <a:rPr lang="ko-KR" altLang="en-US" sz="1600" dirty="0">
                <a:latin typeface="+mn-ea"/>
              </a:rPr>
              <a:t> 분석</a:t>
            </a:r>
            <a:endParaRPr lang="en-US" altLang="ko-KR" sz="1600" dirty="0">
              <a:latin typeface="+mn-ea"/>
            </a:endParaRPr>
          </a:p>
          <a:p>
            <a:pPr marL="1504800" lvl="3">
              <a:buFont typeface="+mj-lt"/>
              <a:buAutoNum type="alphaUcPeriod"/>
            </a:pPr>
            <a:r>
              <a:rPr lang="ko-KR" altLang="en-US" sz="1600" dirty="0">
                <a:latin typeface="+mn-ea"/>
              </a:rPr>
              <a:t>여러 문서에서 자주 출현하는 일반적인 단어는 가중치를 낮게</a:t>
            </a:r>
            <a:endParaRPr lang="en-US" altLang="ko-KR" sz="1600" b="1" dirty="0">
              <a:latin typeface="+mn-ea"/>
            </a:endParaRPr>
          </a:p>
          <a:p>
            <a:pPr lvl="2" indent="-324000">
              <a:buFont typeface="+mj-ea"/>
              <a:buAutoNum type="circleNumDbPlain"/>
            </a:pPr>
            <a:r>
              <a:rPr lang="ko-KR" altLang="en-US" sz="1600" b="1" dirty="0">
                <a:latin typeface="+mn-ea"/>
              </a:rPr>
              <a:t>브람스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Brams</a:t>
            </a:r>
            <a:r>
              <a:rPr lang="en-US" altLang="ko-KR" sz="1600" b="1" dirty="0">
                <a:latin typeface="+mn-ea"/>
              </a:rPr>
              <a:t>) by </a:t>
            </a:r>
            <a:r>
              <a:rPr lang="ko-KR" altLang="en-US" sz="1600" b="1" dirty="0" err="1">
                <a:latin typeface="+mn-ea"/>
              </a:rPr>
              <a:t>다이퀘스트</a:t>
            </a:r>
            <a:endParaRPr lang="en-US" altLang="ko-KR" sz="1600" b="1" dirty="0">
              <a:latin typeface="+mn-ea"/>
            </a:endParaRPr>
          </a:p>
          <a:p>
            <a:pPr lvl="3" indent="-324000">
              <a:buFont typeface="+mj-lt"/>
              <a:buAutoNum type="alphaUcPeriod"/>
            </a:pPr>
            <a:r>
              <a:rPr lang="ko-KR" altLang="en-US" sz="1600" dirty="0">
                <a:latin typeface="+mn-ea"/>
              </a:rPr>
              <a:t>실시간으로 사용자의 반응과 이슈 등을 분석 보고</a:t>
            </a:r>
            <a:endParaRPr lang="en-US" altLang="ko-KR" sz="1600" dirty="0">
              <a:latin typeface="+mn-ea"/>
            </a:endParaRPr>
          </a:p>
          <a:p>
            <a:pPr lvl="2" indent="-324000">
              <a:buFont typeface="+mj-ea"/>
              <a:buAutoNum type="circleNumDbPlain"/>
            </a:pPr>
            <a:r>
              <a:rPr lang="ko-KR" altLang="en-US" sz="1600" b="1" dirty="0" err="1">
                <a:latin typeface="+mn-ea"/>
              </a:rPr>
              <a:t>트루</a:t>
            </a:r>
            <a:r>
              <a:rPr lang="ko-KR" altLang="en-US" sz="1600" b="1" dirty="0">
                <a:latin typeface="+mn-ea"/>
              </a:rPr>
              <a:t> 스토리</a:t>
            </a:r>
            <a:r>
              <a:rPr lang="en-US" altLang="ko-KR" sz="1600" b="1" dirty="0">
                <a:latin typeface="+mn-ea"/>
              </a:rPr>
              <a:t>(True Story) by </a:t>
            </a:r>
            <a:r>
              <a:rPr lang="ko-KR" altLang="en-US" sz="1600" b="1" dirty="0" err="1">
                <a:latin typeface="+mn-ea"/>
              </a:rPr>
              <a:t>솔트룩스</a:t>
            </a:r>
            <a:endParaRPr lang="en-US" altLang="ko-KR" sz="1200" dirty="0">
              <a:latin typeface="+mn-ea"/>
            </a:endParaRPr>
          </a:p>
          <a:p>
            <a:pPr marL="1504800" lvl="3">
              <a:buFont typeface="+mj-lt"/>
              <a:buAutoNum type="alphaUcPeriod"/>
            </a:pPr>
            <a:r>
              <a:rPr lang="ko-KR" altLang="en-US" sz="1600" dirty="0">
                <a:latin typeface="+mn-ea"/>
              </a:rPr>
              <a:t>다양한 이슈나 </a:t>
            </a:r>
            <a:r>
              <a:rPr lang="ko-KR" altLang="en-US" sz="1600" dirty="0" err="1">
                <a:latin typeface="+mn-ea"/>
              </a:rPr>
              <a:t>트렌드</a:t>
            </a:r>
            <a:r>
              <a:rPr lang="ko-KR" altLang="en-US" sz="1600" dirty="0">
                <a:latin typeface="+mn-ea"/>
              </a:rPr>
              <a:t> 등에 관한 정보 제공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6429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Journal – Topic Analysis(Modeling)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1231" y="1167079"/>
            <a:ext cx="3894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Topic Analysis(Modeling)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88313" y="1879600"/>
            <a:ext cx="4367373" cy="508000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800" algn="ctr"/>
            <a:r>
              <a:rPr lang="en-US" altLang="ko-KR" sz="2400" b="1" dirty="0">
                <a:latin typeface="+mn-ea"/>
              </a:rPr>
              <a:t>Topic Analysis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</p:spTree>
    <p:extLst>
      <p:ext uri="{BB962C8B-B14F-4D97-AF65-F5344CB8AC3E}">
        <p14:creationId xmlns:p14="http://schemas.microsoft.com/office/powerpoint/2010/main" val="34650585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 txBox="1">
            <a:spLocks/>
          </p:cNvSpPr>
          <p:nvPr/>
        </p:nvSpPr>
        <p:spPr>
          <a:xfrm>
            <a:off x="486209" y="2534815"/>
            <a:ext cx="8424111" cy="8941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8950" lvl="1" indent="0">
              <a:buNone/>
            </a:pPr>
            <a:r>
              <a:rPr lang="ko-KR" altLang="en-US" sz="1600" b="1" dirty="0">
                <a:solidFill>
                  <a:srgbClr val="3A5B90"/>
                </a:solidFill>
                <a:latin typeface="+mn-ea"/>
              </a:rPr>
              <a:t>토픽 분석은 유사한 주제를 갖는 문서들을 묶어서 하나의 </a:t>
            </a:r>
            <a:r>
              <a:rPr lang="ko-KR" altLang="en-US" sz="1600" b="1">
                <a:solidFill>
                  <a:srgbClr val="3A5B90"/>
                </a:solidFill>
                <a:latin typeface="+mn-ea"/>
              </a:rPr>
              <a:t>토픽으로 구성한다는 점에서는 전통적인 </a:t>
            </a:r>
            <a:r>
              <a:rPr lang="ko-KR" altLang="en-US" sz="1600" b="1" dirty="0">
                <a:solidFill>
                  <a:srgbClr val="3A5B90"/>
                </a:solidFill>
                <a:latin typeface="+mn-ea"/>
              </a:rPr>
              <a:t>군집화와 유사한 특성을 갖지만</a:t>
            </a:r>
            <a:r>
              <a:rPr lang="en-US" altLang="ko-KR" sz="1600" b="1">
                <a:solidFill>
                  <a:srgbClr val="3A5B90"/>
                </a:solidFill>
                <a:latin typeface="+mn-ea"/>
              </a:rPr>
              <a:t>, </a:t>
            </a:r>
            <a:r>
              <a:rPr lang="ko-KR" altLang="en-US" sz="1600" b="1">
                <a:solidFill>
                  <a:srgbClr val="3A5B90"/>
                </a:solidFill>
                <a:latin typeface="+mn-ea"/>
              </a:rPr>
              <a:t>하나의 </a:t>
            </a:r>
            <a:r>
              <a:rPr lang="ko-KR" altLang="en-US" sz="1600" b="1" dirty="0">
                <a:solidFill>
                  <a:srgbClr val="3A5B90"/>
                </a:solidFill>
                <a:latin typeface="+mn-ea"/>
              </a:rPr>
              <a:t>문서가 다수의 토픽에 대응될 수 있다는 점에서 기존의 군집화와 차별성을 갖는다</a:t>
            </a:r>
            <a:r>
              <a:rPr lang="en-US" altLang="ko-KR" sz="1600" b="1" dirty="0">
                <a:solidFill>
                  <a:srgbClr val="3A5B90"/>
                </a:solidFill>
                <a:latin typeface="+mn-ea"/>
              </a:rPr>
              <a:t>.</a:t>
            </a:r>
            <a:endParaRPr lang="en-US" altLang="ko-KR" sz="1600" dirty="0">
              <a:solidFill>
                <a:srgbClr val="3A5B90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6429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Journal – Topic Analysis(Modeling)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1231" y="1167079"/>
            <a:ext cx="3894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Topic Analysis(Modeling)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88313" y="1879600"/>
            <a:ext cx="4367373" cy="508000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800" algn="ctr"/>
            <a:r>
              <a:rPr lang="en-US" altLang="ko-KR" sz="2400" b="1" dirty="0">
                <a:latin typeface="+mn-ea"/>
              </a:rPr>
              <a:t>Topic Analysis</a:t>
            </a:r>
          </a:p>
        </p:txBody>
      </p:sp>
      <p:pic>
        <p:nvPicPr>
          <p:cNvPr id="5122" name="Picture 2" descr="Topic Analysis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09" y="3727875"/>
            <a:ext cx="4026530" cy="241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opic Analysis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357" y="3727875"/>
            <a:ext cx="4189963" cy="252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</p:spTree>
    <p:extLst>
      <p:ext uri="{BB962C8B-B14F-4D97-AF65-F5344CB8AC3E}">
        <p14:creationId xmlns:p14="http://schemas.microsoft.com/office/powerpoint/2010/main" val="25215552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2937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Topic modeling</a:t>
            </a:r>
            <a:endParaRPr lang="ko-KR" altLang="en-US" sz="2800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HY헤드라인M" pitchFamily="18" charset="-127"/>
              <a:cs typeface="Segoe UI Black" panose="020B0A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09286" y="17260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lang="en-US" altLang="ko-KR" sz="16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Naïve Bayes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535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10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50B9DE-0BFD-41A0-AD34-6ED44761F2F4}"/>
              </a:ext>
            </a:extLst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dirty="0">
                <a:solidFill>
                  <a:schemeClr val="tx1"/>
                </a:solidFill>
              </a:rPr>
              <a:t>토픽 모델링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F37205-4D9A-4CC7-97C4-F69CE20719D2}"/>
                  </a:ext>
                </a:extLst>
              </p:cNvPr>
              <p:cNvSpPr txBox="1"/>
              <p:nvPr/>
            </p:nvSpPr>
            <p:spPr>
              <a:xfrm flipH="1">
                <a:off x="1058589" y="2647526"/>
                <a:ext cx="7536044" cy="611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P(</a:t>
                </a:r>
                <a:r>
                  <a:rPr lang="en-US" altLang="ko-KR" dirty="0" err="1"/>
                  <a:t>S|w</a:t>
                </a:r>
                <a:r>
                  <a:rPr lang="en-US" altLang="ko-KR" dirty="0"/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solidFill>
                              <a:srgbClr val="FF0000"/>
                            </a:solidFill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solidFill>
                              <a:srgbClr val="FF0000"/>
                            </a:solidFill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dirty="0"/>
                          <m:t>P</m:t>
                        </m:r>
                        <m:r>
                          <m:rPr>
                            <m:nor/>
                          </m:rPr>
                          <a:rPr lang="en-US" altLang="ko-KR" dirty="0" smtClean="0"/>
                          <m:t>(</m:t>
                        </m:r>
                        <m:r>
                          <m:rPr>
                            <m:nor/>
                          </m:rPr>
                          <a:rPr lang="en-US" altLang="ko-KR" b="0" i="0" dirty="0" smtClean="0"/>
                          <m:t>S</m:t>
                        </m:r>
                        <m:r>
                          <m:rPr>
                            <m:nor/>
                          </m:rPr>
                          <a:rPr lang="en-US" altLang="ko-KR" dirty="0" smtClean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solidFill>
                              <a:srgbClr val="FF0000"/>
                            </a:solidFill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altLang="ko-KR" dirty="0" smtClean="0">
                            <a:solidFill>
                              <a:srgbClr val="FF0000"/>
                            </a:solidFill>
                          </a:rPr>
                          <m:t>)</m:t>
                        </m:r>
                      </m:den>
                    </m:f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F37205-4D9A-4CC7-97C4-F69CE2071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58589" y="2647526"/>
                <a:ext cx="7536044" cy="611514"/>
              </a:xfrm>
              <a:prstGeom prst="rect">
                <a:avLst/>
              </a:prstGeom>
              <a:blipFill>
                <a:blip r:embed="rId3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8985DA5D-E21B-456C-B21F-877B6F1F579F}"/>
              </a:ext>
            </a:extLst>
          </p:cNvPr>
          <p:cNvSpPr/>
          <p:nvPr/>
        </p:nvSpPr>
        <p:spPr>
          <a:xfrm>
            <a:off x="901309" y="2086256"/>
            <a:ext cx="3871519" cy="450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tx1"/>
                </a:solidFill>
              </a:rPr>
              <a:t>나이브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베이즈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84DAA0-E7E7-46FB-B37F-DFF7A72D3A44}"/>
              </a:ext>
            </a:extLst>
          </p:cNvPr>
          <p:cNvSpPr/>
          <p:nvPr/>
        </p:nvSpPr>
        <p:spPr>
          <a:xfrm>
            <a:off x="901308" y="3512522"/>
            <a:ext cx="3871519" cy="450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토픽 모델링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B97177-BB07-4DC2-8DD4-CB1829C2C98D}"/>
                  </a:ext>
                </a:extLst>
              </p:cNvPr>
              <p:cNvSpPr txBox="1"/>
              <p:nvPr/>
            </p:nvSpPr>
            <p:spPr>
              <a:xfrm flipH="1">
                <a:off x="1058588" y="4128522"/>
                <a:ext cx="7536045" cy="611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P(</a:t>
                </a:r>
                <a:r>
                  <a:rPr lang="en-US" altLang="ko-KR" dirty="0" err="1"/>
                  <a:t>T|w</a:t>
                </a:r>
                <a:r>
                  <a:rPr lang="en-US" altLang="ko-KR" dirty="0"/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solidFill>
                              <a:srgbClr val="FF0000"/>
                            </a:solidFill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solidFill>
                              <a:srgbClr val="FF0000"/>
                            </a:solidFill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dirty="0"/>
                          <m:t>P</m:t>
                        </m:r>
                        <m:r>
                          <m:rPr>
                            <m:nor/>
                          </m:rPr>
                          <a:rPr lang="en-US" altLang="ko-KR" dirty="0" smtClean="0"/>
                          <m:t>(</m:t>
                        </m:r>
                        <m:r>
                          <m:rPr>
                            <m:nor/>
                          </m:rPr>
                          <a:rPr lang="en-US" altLang="ko-KR" b="0" i="0" dirty="0" smtClean="0"/>
                          <m:t>T</m:t>
                        </m:r>
                        <m:r>
                          <m:rPr>
                            <m:nor/>
                          </m:rPr>
                          <a:rPr lang="en-US" altLang="ko-KR" dirty="0" smtClean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solidFill>
                              <a:srgbClr val="FF0000"/>
                            </a:solidFill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altLang="ko-KR" dirty="0" smtClean="0">
                            <a:solidFill>
                              <a:srgbClr val="FF0000"/>
                            </a:solidFill>
                          </a:rPr>
                          <m:t>)</m:t>
                        </m:r>
                      </m:den>
                    </m:f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B97177-BB07-4DC2-8DD4-CB1829C2C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58588" y="4128522"/>
                <a:ext cx="7536045" cy="611514"/>
              </a:xfrm>
              <a:prstGeom prst="rect">
                <a:avLst/>
              </a:prstGeom>
              <a:blipFill>
                <a:blip r:embed="rId4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7ED4F2-3618-462D-BFF7-1B8FF9F7D21F}"/>
              </a:ext>
            </a:extLst>
          </p:cNvPr>
          <p:cNvSpPr/>
          <p:nvPr/>
        </p:nvSpPr>
        <p:spPr>
          <a:xfrm>
            <a:off x="3143751" y="2016897"/>
            <a:ext cx="4156272" cy="450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문서의 스팸 여부 파악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A9900EC-AD4E-4968-A126-0E6CA325D072}"/>
              </a:ext>
            </a:extLst>
          </p:cNvPr>
          <p:cNvSpPr/>
          <p:nvPr/>
        </p:nvSpPr>
        <p:spPr>
          <a:xfrm>
            <a:off x="3143751" y="3406010"/>
            <a:ext cx="4156272" cy="450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문서를 토픽별로 분류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83036E-BB50-4A48-AAF1-75E1D115A038}"/>
              </a:ext>
            </a:extLst>
          </p:cNvPr>
          <p:cNvSpPr/>
          <p:nvPr/>
        </p:nvSpPr>
        <p:spPr>
          <a:xfrm>
            <a:off x="3373581" y="2584893"/>
            <a:ext cx="4904509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rgbClr val="222222"/>
                </a:solidFill>
                <a:latin typeface="Arial" panose="020B0604020202020204" pitchFamily="34" charset="0"/>
              </a:rPr>
              <a:t>문서가 스팸인지 아닌지 데이터셋에 이미 주어져 있었다</a:t>
            </a:r>
            <a:r>
              <a:rPr lang="en-US" altLang="ko-KR" sz="13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rgbClr val="222222"/>
                </a:solidFill>
                <a:latin typeface="Arial" panose="020B0604020202020204" pitchFamily="34" charset="0"/>
              </a:rPr>
              <a:t>각 단어의 스팸확률을  합하여 문서의 스팸여부를 결정한다</a:t>
            </a:r>
            <a:r>
              <a:rPr lang="en-US" altLang="ko-KR" sz="13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ko-KR" altLang="en-US" sz="13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520E98-BB97-4A09-9648-B10BDE24269A}"/>
              </a:ext>
            </a:extLst>
          </p:cNvPr>
          <p:cNvSpPr/>
          <p:nvPr/>
        </p:nvSpPr>
        <p:spPr>
          <a:xfrm>
            <a:off x="3373580" y="4246722"/>
            <a:ext cx="4904509" cy="678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rgbClr val="222222"/>
                </a:solidFill>
                <a:latin typeface="Arial" panose="020B0604020202020204" pitchFamily="34" charset="0"/>
              </a:rPr>
              <a:t>문서가 특정 토픽인지 아닌지는 주어지는 것이 아니다</a:t>
            </a:r>
            <a:r>
              <a:rPr lang="en-US" altLang="ko-KR" sz="13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ko-KR" altLang="en-US" sz="13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rgbClr val="222222"/>
                </a:solidFill>
                <a:latin typeface="Arial" panose="020B0604020202020204" pitchFamily="34" charset="0"/>
              </a:rPr>
              <a:t>각 단어가 특정 토픽일 확률을  합하여 문서의 토픽을 정한다</a:t>
            </a:r>
            <a:r>
              <a:rPr lang="en-US" altLang="ko-KR" sz="13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471328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386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NLP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–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N-gram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model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D3ACE5-1E9F-48EC-8C3F-EE310E5FA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918" y="1177326"/>
            <a:ext cx="8586355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언어에 대한 통계적 모델</a:t>
            </a:r>
            <a:r>
              <a:rPr lang="en-US" altLang="ko-KR" sz="2000" dirty="0"/>
              <a:t> </a:t>
            </a:r>
            <a:r>
              <a:rPr lang="ko-KR" altLang="en-US" sz="2000" dirty="0"/>
              <a:t>중 하나</a:t>
            </a:r>
            <a:r>
              <a:rPr lang="en-US" altLang="ko-KR" sz="2000" dirty="0"/>
              <a:t>, </a:t>
            </a:r>
            <a:r>
              <a:rPr lang="ko-KR" altLang="en-US" sz="2000" dirty="0"/>
              <a:t>텍스트 마이닝과 </a:t>
            </a:r>
            <a:r>
              <a:rPr lang="en-US" altLang="ko-KR" sz="2000" dirty="0"/>
              <a:t>NLP</a:t>
            </a:r>
            <a:r>
              <a:rPr lang="ko-KR" altLang="en-US" sz="2000" dirty="0"/>
              <a:t>에 자주 쓰임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ko-KR" altLang="en-US" sz="2000" dirty="0"/>
              <a:t>그 다음 단어를 예측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Google</a:t>
            </a:r>
            <a:r>
              <a:rPr lang="ko-KR" altLang="en-US" sz="2000" dirty="0"/>
              <a:t> </a:t>
            </a:r>
            <a:r>
              <a:rPr lang="en-US" altLang="ko-KR" sz="2000" dirty="0"/>
              <a:t>MSFT: (</a:t>
            </a:r>
            <a:r>
              <a:rPr lang="ko-KR" altLang="en-US" sz="2000" dirty="0"/>
              <a:t>웹 상에서</a:t>
            </a:r>
            <a:r>
              <a:rPr lang="en-US" altLang="ko-KR" sz="2000" dirty="0"/>
              <a:t>)</a:t>
            </a:r>
            <a:r>
              <a:rPr lang="ko-KR" altLang="en-US" sz="2000" dirty="0"/>
              <a:t> 스펠링 체크</a:t>
            </a:r>
            <a:r>
              <a:rPr lang="en-US" altLang="ko-KR" sz="2000" dirty="0"/>
              <a:t>, </a:t>
            </a:r>
            <a:r>
              <a:rPr lang="ko-KR" altLang="en-US" sz="2000" dirty="0"/>
              <a:t>텍스트 요약</a:t>
            </a:r>
            <a:r>
              <a:rPr lang="en-US" altLang="ko-KR" sz="2000" dirty="0"/>
              <a:t> / </a:t>
            </a:r>
            <a:r>
              <a:rPr lang="ko-KR" altLang="en-US" sz="2000" dirty="0"/>
              <a:t>음성인식  </a:t>
            </a:r>
            <a:r>
              <a:rPr lang="en-US" altLang="ko-KR" sz="2000" dirty="0"/>
              <a:t>	</a:t>
            </a:r>
          </a:p>
          <a:p>
            <a:r>
              <a:rPr lang="ko-KR" altLang="en-US" sz="2000" dirty="0"/>
              <a:t>장점</a:t>
            </a:r>
            <a:r>
              <a:rPr lang="en-US" altLang="ko-KR" sz="2000" dirty="0"/>
              <a:t>: Simplicity </a:t>
            </a:r>
            <a:r>
              <a:rPr lang="ko-KR" altLang="en-US" sz="2000" dirty="0"/>
              <a:t>단순성</a:t>
            </a:r>
            <a:r>
              <a:rPr lang="en-US" altLang="ko-KR" sz="2000" dirty="0"/>
              <a:t>, Scalability </a:t>
            </a:r>
            <a:r>
              <a:rPr lang="ko-KR" altLang="en-US" sz="2000" dirty="0"/>
              <a:t>확장성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1200" dirty="0">
                <a:hlinkClick r:id="rId3"/>
              </a:rPr>
              <a:t>http://blog.ilkyu.kr/entry/%EC%96%B8%EC%96%B4-%EB%AA%A8%EB%8D%B8%EB%A7%81-ngram</a:t>
            </a:r>
            <a:endParaRPr lang="en-US" altLang="ko-KR" sz="1200" dirty="0"/>
          </a:p>
          <a:p>
            <a:r>
              <a:rPr lang="en-US" altLang="ko-KR" sz="1200" dirty="0">
                <a:hlinkClick r:id="rId4"/>
              </a:rPr>
              <a:t>http://www3.cs.stonybrook.edu/~ychoi/cse628/lecture/02-ngram.pdf</a:t>
            </a:r>
            <a:r>
              <a:rPr lang="en-US" altLang="ko-KR" sz="1200" dirty="0"/>
              <a:t> </a:t>
            </a:r>
            <a:endParaRPr lang="en-US" altLang="ko-KR" sz="20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6D40BD0-B38D-4D00-B5B7-E1305A5B8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094148"/>
              </p:ext>
            </p:extLst>
          </p:nvPr>
        </p:nvGraphicFramePr>
        <p:xfrm>
          <a:off x="1898502" y="3828491"/>
          <a:ext cx="5346996" cy="2331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3498">
                  <a:extLst>
                    <a:ext uri="{9D8B030D-6E8A-4147-A177-3AD203B41FA5}">
                      <a16:colId xmlns:a16="http://schemas.microsoft.com/office/drawing/2014/main" val="1163386011"/>
                    </a:ext>
                  </a:extLst>
                </a:gridCol>
                <a:gridCol w="2673498">
                  <a:extLst>
                    <a:ext uri="{9D8B030D-6E8A-4147-A177-3AD203B41FA5}">
                      <a16:colId xmlns:a16="http://schemas.microsoft.com/office/drawing/2014/main" val="2472536915"/>
                    </a:ext>
                  </a:extLst>
                </a:gridCol>
              </a:tblGrid>
              <a:tr h="388646">
                <a:tc>
                  <a:txBody>
                    <a:bodyPr/>
                    <a:lstStyle/>
                    <a:p>
                      <a:r>
                        <a:rPr lang="en-US" dirty="0"/>
                        <a:t>2-gram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bi-gram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3-gram / tri-gram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083356"/>
                  </a:ext>
                </a:extLst>
              </a:tr>
              <a:tr h="388646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"The cow jumps over the moon"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259276"/>
                  </a:ext>
                </a:extLst>
              </a:tr>
              <a:tr h="388646">
                <a:tc>
                  <a:txBody>
                    <a:bodyPr/>
                    <a:lstStyle/>
                    <a:p>
                      <a:r>
                        <a:rPr lang="en-US" dirty="0"/>
                        <a:t>The cow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cow jumps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225290"/>
                  </a:ext>
                </a:extLst>
              </a:tr>
              <a:tr h="388646">
                <a:tc>
                  <a:txBody>
                    <a:bodyPr/>
                    <a:lstStyle/>
                    <a:p>
                      <a:r>
                        <a:rPr lang="en-US" dirty="0"/>
                        <a:t>Cow jumps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Cow jumps over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442932"/>
                  </a:ext>
                </a:extLst>
              </a:tr>
              <a:tr h="388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Jumps over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Jumps over 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005312"/>
                  </a:ext>
                </a:extLst>
              </a:tr>
              <a:tr h="388646">
                <a:tc>
                  <a:txBody>
                    <a:bodyPr/>
                    <a:lstStyle/>
                    <a:p>
                      <a:r>
                        <a:rPr lang="en-US" dirty="0"/>
                        <a:t>Over 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 the moon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317070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C8947E2-5E5F-4FAC-834C-8DAD6B7D0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72224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2937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Topic modeling</a:t>
            </a:r>
            <a:endParaRPr lang="ko-KR" altLang="en-US" sz="2800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HY헤드라인M" pitchFamily="18" charset="-127"/>
              <a:cs typeface="Segoe UI Black" panose="020B0A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09286" y="17260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lang="en-US" altLang="ko-KR" sz="16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Naïve Bayes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535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10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50B9DE-0BFD-41A0-AD34-6ED44761F2F4}"/>
              </a:ext>
            </a:extLst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dirty="0">
                <a:solidFill>
                  <a:schemeClr val="tx1"/>
                </a:solidFill>
              </a:rPr>
              <a:t>토픽 모델링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F37205-4D9A-4CC7-97C4-F69CE20719D2}"/>
                  </a:ext>
                </a:extLst>
              </p:cNvPr>
              <p:cNvSpPr txBox="1"/>
              <p:nvPr/>
            </p:nvSpPr>
            <p:spPr>
              <a:xfrm flipH="1">
                <a:off x="1058589" y="2647526"/>
                <a:ext cx="3381794" cy="611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P(</a:t>
                </a:r>
                <a:r>
                  <a:rPr lang="en-US" altLang="ko-KR" dirty="0" err="1"/>
                  <a:t>S|w</a:t>
                </a:r>
                <a:r>
                  <a:rPr lang="en-US" altLang="ko-KR" dirty="0"/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solidFill>
                              <a:srgbClr val="FF0000"/>
                            </a:solidFill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solidFill>
                              <a:srgbClr val="FF0000"/>
                            </a:solidFill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dirty="0"/>
                          <m:t>P</m:t>
                        </m:r>
                        <m:r>
                          <m:rPr>
                            <m:nor/>
                          </m:rPr>
                          <a:rPr lang="en-US" altLang="ko-KR" dirty="0" smtClean="0"/>
                          <m:t>(</m:t>
                        </m:r>
                        <m:r>
                          <m:rPr>
                            <m:nor/>
                          </m:rPr>
                          <a:rPr lang="en-US" altLang="ko-KR" b="0" i="0" dirty="0" smtClean="0"/>
                          <m:t>S</m:t>
                        </m:r>
                        <m:r>
                          <m:rPr>
                            <m:nor/>
                          </m:rPr>
                          <a:rPr lang="en-US" altLang="ko-KR" dirty="0" smtClean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solidFill>
                              <a:srgbClr val="FF0000"/>
                            </a:solidFill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altLang="ko-KR" dirty="0" smtClean="0">
                            <a:solidFill>
                              <a:srgbClr val="FF0000"/>
                            </a:solidFill>
                          </a:rPr>
                          <m:t>)</m:t>
                        </m:r>
                      </m:den>
                    </m:f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F37205-4D9A-4CC7-97C4-F69CE2071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58589" y="2647526"/>
                <a:ext cx="3381794" cy="611514"/>
              </a:xfrm>
              <a:prstGeom prst="rect">
                <a:avLst/>
              </a:prstGeom>
              <a:blipFill>
                <a:blip r:embed="rId3"/>
                <a:stretch>
                  <a:fillRect l="-1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8985DA5D-E21B-456C-B21F-877B6F1F579F}"/>
              </a:ext>
            </a:extLst>
          </p:cNvPr>
          <p:cNvSpPr/>
          <p:nvPr/>
        </p:nvSpPr>
        <p:spPr>
          <a:xfrm>
            <a:off x="901309" y="2086256"/>
            <a:ext cx="3871519" cy="450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tx1"/>
                </a:solidFill>
              </a:rPr>
              <a:t>나이브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베이즈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84DAA0-E7E7-46FB-B37F-DFF7A72D3A44}"/>
              </a:ext>
            </a:extLst>
          </p:cNvPr>
          <p:cNvSpPr/>
          <p:nvPr/>
        </p:nvSpPr>
        <p:spPr>
          <a:xfrm>
            <a:off x="901308" y="3512522"/>
            <a:ext cx="3871519" cy="450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토픽 모델링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B97177-BB07-4DC2-8DD4-CB1829C2C98D}"/>
                  </a:ext>
                </a:extLst>
              </p:cNvPr>
              <p:cNvSpPr txBox="1"/>
              <p:nvPr/>
            </p:nvSpPr>
            <p:spPr>
              <a:xfrm flipH="1">
                <a:off x="1058588" y="4128522"/>
                <a:ext cx="3381794" cy="611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P(</a:t>
                </a:r>
                <a:r>
                  <a:rPr lang="en-US" altLang="ko-KR" dirty="0" err="1"/>
                  <a:t>T|w</a:t>
                </a:r>
                <a:r>
                  <a:rPr lang="en-US" altLang="ko-KR" dirty="0"/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solidFill>
                              <a:srgbClr val="FF0000"/>
                            </a:solidFill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solidFill>
                              <a:srgbClr val="FF0000"/>
                            </a:solidFill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dirty="0"/>
                          <m:t>P</m:t>
                        </m:r>
                        <m:r>
                          <m:rPr>
                            <m:nor/>
                          </m:rPr>
                          <a:rPr lang="en-US" altLang="ko-KR" dirty="0" smtClean="0"/>
                          <m:t>(</m:t>
                        </m:r>
                        <m:r>
                          <m:rPr>
                            <m:nor/>
                          </m:rPr>
                          <a:rPr lang="en-US" altLang="ko-KR" b="0" i="0" dirty="0" smtClean="0"/>
                          <m:t>T</m:t>
                        </m:r>
                        <m:r>
                          <m:rPr>
                            <m:nor/>
                          </m:rPr>
                          <a:rPr lang="en-US" altLang="ko-KR" dirty="0" smtClean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solidFill>
                              <a:srgbClr val="FF0000"/>
                            </a:solidFill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altLang="ko-KR" dirty="0" smtClean="0">
                            <a:solidFill>
                              <a:srgbClr val="FF0000"/>
                            </a:solidFill>
                          </a:rPr>
                          <m:t>)</m:t>
                        </m:r>
                      </m:den>
                    </m:f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B97177-BB07-4DC2-8DD4-CB1829C2C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58588" y="4128522"/>
                <a:ext cx="3381794" cy="611514"/>
              </a:xfrm>
              <a:prstGeom prst="rect">
                <a:avLst/>
              </a:prstGeom>
              <a:blipFill>
                <a:blip r:embed="rId4"/>
                <a:stretch>
                  <a:fillRect l="-1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20CA6D9-05E3-4EBA-857D-453AB6CFFAE8}"/>
              </a:ext>
            </a:extLst>
          </p:cNvPr>
          <p:cNvCxnSpPr/>
          <p:nvPr/>
        </p:nvCxnSpPr>
        <p:spPr>
          <a:xfrm>
            <a:off x="4523509" y="1767143"/>
            <a:ext cx="0" cy="4328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A31B51-67D3-4073-BF20-7E71815F7533}"/>
              </a:ext>
            </a:extLst>
          </p:cNvPr>
          <p:cNvSpPr/>
          <p:nvPr/>
        </p:nvSpPr>
        <p:spPr>
          <a:xfrm>
            <a:off x="4840932" y="2568722"/>
            <a:ext cx="4156272" cy="450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P(S)</a:t>
            </a:r>
            <a:r>
              <a:rPr lang="ko-KR" altLang="en-US" sz="1200" dirty="0">
                <a:solidFill>
                  <a:schemeClr val="tx1"/>
                </a:solidFill>
              </a:rPr>
              <a:t>는 이항 분포를 따른다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P(S)</a:t>
            </a:r>
            <a:r>
              <a:rPr lang="ko-KR" altLang="en-US" sz="1200" dirty="0">
                <a:solidFill>
                  <a:schemeClr val="tx1"/>
                </a:solidFill>
              </a:rPr>
              <a:t>값이 </a:t>
            </a:r>
            <a:r>
              <a:rPr lang="en-US" altLang="ko-KR" sz="1200" dirty="0">
                <a:solidFill>
                  <a:schemeClr val="tx1"/>
                </a:solidFill>
              </a:rPr>
              <a:t>0.5</a:t>
            </a:r>
            <a:r>
              <a:rPr lang="ko-KR" altLang="en-US" sz="1200" dirty="0">
                <a:solidFill>
                  <a:schemeClr val="tx1"/>
                </a:solidFill>
              </a:rPr>
              <a:t>라고 가정해도 문제가 되지 않는다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24CF26-92E3-4B9F-ADDF-5976F6DF1796}"/>
              </a:ext>
            </a:extLst>
          </p:cNvPr>
          <p:cNvSpPr/>
          <p:nvPr/>
        </p:nvSpPr>
        <p:spPr>
          <a:xfrm>
            <a:off x="4840931" y="4120914"/>
            <a:ext cx="4391289" cy="619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P(T)</a:t>
            </a:r>
            <a:r>
              <a:rPr lang="ko-KR" altLang="en-US" sz="1200" dirty="0">
                <a:solidFill>
                  <a:schemeClr val="tx1"/>
                </a:solidFill>
              </a:rPr>
              <a:t>는 토픽의 개수 </a:t>
            </a:r>
            <a:r>
              <a:rPr lang="en-US" altLang="ko-KR" sz="1200" dirty="0">
                <a:solidFill>
                  <a:schemeClr val="tx1"/>
                </a:solidFill>
              </a:rPr>
              <a:t>K</a:t>
            </a:r>
            <a:r>
              <a:rPr lang="ko-KR" altLang="en-US" sz="1200" dirty="0">
                <a:solidFill>
                  <a:schemeClr val="tx1"/>
                </a:solidFill>
              </a:rPr>
              <a:t>개만큼의 확률변수를 가지는 다항 분포를 따른다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P(T)</a:t>
            </a:r>
            <a:r>
              <a:rPr lang="ko-KR" altLang="en-US" sz="1200" dirty="0">
                <a:solidFill>
                  <a:schemeClr val="tx1"/>
                </a:solidFill>
              </a:rPr>
              <a:t>의 값을 정해버려서는 안된다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1587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2937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Topic modeling</a:t>
            </a:r>
            <a:endParaRPr lang="ko-KR" altLang="en-US" sz="2800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HY헤드라인M" pitchFamily="18" charset="-127"/>
              <a:cs typeface="Segoe UI Black" panose="020B0A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09286" y="17260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lang="en-US" altLang="ko-KR" sz="16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Naïve Bayes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535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10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50B9DE-0BFD-41A0-AD34-6ED44761F2F4}"/>
              </a:ext>
            </a:extLst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dirty="0">
                <a:solidFill>
                  <a:schemeClr val="tx1"/>
                </a:solidFill>
              </a:rPr>
              <a:t>토픽 모델링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F37205-4D9A-4CC7-97C4-F69CE20719D2}"/>
                  </a:ext>
                </a:extLst>
              </p:cNvPr>
              <p:cNvSpPr txBox="1"/>
              <p:nvPr/>
            </p:nvSpPr>
            <p:spPr>
              <a:xfrm flipH="1">
                <a:off x="1058589" y="2647526"/>
                <a:ext cx="3381794" cy="611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P(</a:t>
                </a:r>
                <a:r>
                  <a:rPr lang="en-US" altLang="ko-KR" dirty="0" err="1"/>
                  <a:t>S|w</a:t>
                </a:r>
                <a:r>
                  <a:rPr lang="en-US" altLang="ko-KR" dirty="0"/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solidFill>
                              <a:srgbClr val="FF0000"/>
                            </a:solidFill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solidFill>
                              <a:srgbClr val="FF0000"/>
                            </a:solidFill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dirty="0"/>
                          <m:t>P</m:t>
                        </m:r>
                        <m:r>
                          <m:rPr>
                            <m:nor/>
                          </m:rPr>
                          <a:rPr lang="en-US" altLang="ko-KR" dirty="0" smtClean="0"/>
                          <m:t>(</m:t>
                        </m:r>
                        <m:r>
                          <m:rPr>
                            <m:nor/>
                          </m:rPr>
                          <a:rPr lang="en-US" altLang="ko-KR" b="0" i="0" dirty="0" smtClean="0"/>
                          <m:t>S</m:t>
                        </m:r>
                        <m:r>
                          <m:rPr>
                            <m:nor/>
                          </m:rPr>
                          <a:rPr lang="en-US" altLang="ko-KR" dirty="0" smtClean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solidFill>
                              <a:srgbClr val="FF0000"/>
                            </a:solidFill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altLang="ko-KR" dirty="0" smtClean="0">
                            <a:solidFill>
                              <a:srgbClr val="FF0000"/>
                            </a:solidFill>
                          </a:rPr>
                          <m:t>)</m:t>
                        </m:r>
                      </m:den>
                    </m:f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F37205-4D9A-4CC7-97C4-F69CE2071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58589" y="2647526"/>
                <a:ext cx="3381794" cy="611514"/>
              </a:xfrm>
              <a:prstGeom prst="rect">
                <a:avLst/>
              </a:prstGeom>
              <a:blipFill>
                <a:blip r:embed="rId3"/>
                <a:stretch>
                  <a:fillRect l="-1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8985DA5D-E21B-456C-B21F-877B6F1F579F}"/>
              </a:ext>
            </a:extLst>
          </p:cNvPr>
          <p:cNvSpPr/>
          <p:nvPr/>
        </p:nvSpPr>
        <p:spPr>
          <a:xfrm>
            <a:off x="901309" y="2086256"/>
            <a:ext cx="3871519" cy="450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tx1"/>
                </a:solidFill>
              </a:rPr>
              <a:t>나이브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베이즈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모델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84DAA0-E7E7-46FB-B37F-DFF7A72D3A44}"/>
              </a:ext>
            </a:extLst>
          </p:cNvPr>
          <p:cNvSpPr/>
          <p:nvPr/>
        </p:nvSpPr>
        <p:spPr>
          <a:xfrm>
            <a:off x="901308" y="3512522"/>
            <a:ext cx="3871519" cy="450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토픽 모델링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B97177-BB07-4DC2-8DD4-CB1829C2C98D}"/>
                  </a:ext>
                </a:extLst>
              </p:cNvPr>
              <p:cNvSpPr txBox="1"/>
              <p:nvPr/>
            </p:nvSpPr>
            <p:spPr>
              <a:xfrm flipH="1">
                <a:off x="1058588" y="4128522"/>
                <a:ext cx="3381794" cy="611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P(</a:t>
                </a:r>
                <a:r>
                  <a:rPr lang="en-US" altLang="ko-KR" dirty="0" err="1"/>
                  <a:t>T|w</a:t>
                </a:r>
                <a:r>
                  <a:rPr lang="en-US" altLang="ko-KR" dirty="0"/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solidFill>
                              <a:srgbClr val="FF0000"/>
                            </a:solidFill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solidFill>
                              <a:srgbClr val="FF0000"/>
                            </a:solidFill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dirty="0"/>
                          <m:t>P</m:t>
                        </m:r>
                        <m:r>
                          <m:rPr>
                            <m:nor/>
                          </m:rPr>
                          <a:rPr lang="en-US" altLang="ko-KR" dirty="0" smtClean="0"/>
                          <m:t>(</m:t>
                        </m:r>
                        <m:r>
                          <m:rPr>
                            <m:nor/>
                          </m:rPr>
                          <a:rPr lang="en-US" altLang="ko-KR" b="0" i="0" dirty="0" smtClean="0"/>
                          <m:t>T</m:t>
                        </m:r>
                        <m:r>
                          <m:rPr>
                            <m:nor/>
                          </m:rPr>
                          <a:rPr lang="en-US" altLang="ko-KR" dirty="0" smtClean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000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b="0" i="0" dirty="0" smtClean="0">
                            <a:solidFill>
                              <a:srgbClr val="FF0000"/>
                            </a:solidFill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altLang="ko-KR" dirty="0" smtClean="0">
                            <a:solidFill>
                              <a:srgbClr val="FF0000"/>
                            </a:solidFill>
                          </a:rPr>
                          <m:t>)</m:t>
                        </m:r>
                      </m:den>
                    </m:f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B97177-BB07-4DC2-8DD4-CB1829C2C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58588" y="4128522"/>
                <a:ext cx="3381794" cy="611514"/>
              </a:xfrm>
              <a:prstGeom prst="rect">
                <a:avLst/>
              </a:prstGeom>
              <a:blipFill>
                <a:blip r:embed="rId4"/>
                <a:stretch>
                  <a:fillRect l="-1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20CA6D9-05E3-4EBA-857D-453AB6CFFAE8}"/>
              </a:ext>
            </a:extLst>
          </p:cNvPr>
          <p:cNvCxnSpPr/>
          <p:nvPr/>
        </p:nvCxnSpPr>
        <p:spPr>
          <a:xfrm>
            <a:off x="4523509" y="1767143"/>
            <a:ext cx="0" cy="4328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A31B51-67D3-4073-BF20-7E71815F7533}"/>
              </a:ext>
            </a:extLst>
          </p:cNvPr>
          <p:cNvSpPr/>
          <p:nvPr/>
        </p:nvSpPr>
        <p:spPr>
          <a:xfrm>
            <a:off x="4840932" y="2568722"/>
            <a:ext cx="4156272" cy="450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P(S)</a:t>
            </a:r>
            <a:r>
              <a:rPr lang="ko-KR" altLang="en-US" sz="1200" dirty="0">
                <a:solidFill>
                  <a:schemeClr val="tx1"/>
                </a:solidFill>
              </a:rPr>
              <a:t>는 이항 분포를 따른다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P(S)</a:t>
            </a:r>
            <a:r>
              <a:rPr lang="ko-KR" altLang="en-US" sz="1200" dirty="0">
                <a:solidFill>
                  <a:schemeClr val="tx1"/>
                </a:solidFill>
              </a:rPr>
              <a:t>값이 </a:t>
            </a:r>
            <a:r>
              <a:rPr lang="en-US" altLang="ko-KR" sz="1200" dirty="0">
                <a:solidFill>
                  <a:schemeClr val="tx1"/>
                </a:solidFill>
              </a:rPr>
              <a:t>0.5</a:t>
            </a:r>
            <a:r>
              <a:rPr lang="ko-KR" altLang="en-US" sz="1200" dirty="0">
                <a:solidFill>
                  <a:schemeClr val="tx1"/>
                </a:solidFill>
              </a:rPr>
              <a:t>라고 가정해도 문제가 되지 않는다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24CF26-92E3-4B9F-ADDF-5976F6DF1796}"/>
              </a:ext>
            </a:extLst>
          </p:cNvPr>
          <p:cNvSpPr/>
          <p:nvPr/>
        </p:nvSpPr>
        <p:spPr>
          <a:xfrm>
            <a:off x="4840931" y="4120914"/>
            <a:ext cx="4391289" cy="619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P(T)</a:t>
            </a:r>
            <a:r>
              <a:rPr lang="ko-KR" altLang="en-US" sz="1200" dirty="0">
                <a:solidFill>
                  <a:schemeClr val="tx1"/>
                </a:solidFill>
              </a:rPr>
              <a:t>는 토픽의 개수 </a:t>
            </a:r>
            <a:r>
              <a:rPr lang="en-US" altLang="ko-KR" sz="1200" dirty="0">
                <a:solidFill>
                  <a:schemeClr val="tx1"/>
                </a:solidFill>
              </a:rPr>
              <a:t>K</a:t>
            </a:r>
            <a:r>
              <a:rPr lang="ko-KR" altLang="en-US" sz="1200" dirty="0">
                <a:solidFill>
                  <a:schemeClr val="tx1"/>
                </a:solidFill>
              </a:rPr>
              <a:t>개만큼의 확률변수를 가지는 다항 분포를 따른다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P(T)</a:t>
            </a:r>
            <a:r>
              <a:rPr lang="ko-KR" altLang="en-US" sz="1200" dirty="0">
                <a:solidFill>
                  <a:schemeClr val="tx1"/>
                </a:solidFill>
              </a:rPr>
              <a:t>의 값을 정해버려서는 안된다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CC912D1-A504-4949-A596-2B0C495A130F}"/>
              </a:ext>
            </a:extLst>
          </p:cNvPr>
          <p:cNvCxnSpPr>
            <a:cxnSpLocks/>
          </p:cNvCxnSpPr>
          <p:nvPr/>
        </p:nvCxnSpPr>
        <p:spPr>
          <a:xfrm>
            <a:off x="1003630" y="4083957"/>
            <a:ext cx="2619334" cy="81357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EC4F8F3-6C83-487C-9C09-3654A1BCC8F4}"/>
              </a:ext>
            </a:extLst>
          </p:cNvPr>
          <p:cNvCxnSpPr/>
          <p:nvPr/>
        </p:nvCxnSpPr>
        <p:spPr>
          <a:xfrm flipH="1">
            <a:off x="971600" y="4083957"/>
            <a:ext cx="2651364" cy="7707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BB3C447-F6FC-4188-9A69-5C352B14BB74}"/>
              </a:ext>
            </a:extLst>
          </p:cNvPr>
          <p:cNvSpPr/>
          <p:nvPr/>
        </p:nvSpPr>
        <p:spPr>
          <a:xfrm>
            <a:off x="512748" y="5195843"/>
            <a:ext cx="388560" cy="333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158E1A-213C-4357-826E-346EFCE0BB44}"/>
              </a:ext>
            </a:extLst>
          </p:cNvPr>
          <p:cNvSpPr/>
          <p:nvPr/>
        </p:nvSpPr>
        <p:spPr>
          <a:xfrm>
            <a:off x="1003630" y="5171086"/>
            <a:ext cx="3871519" cy="450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LDA </a:t>
            </a:r>
            <a:r>
              <a:rPr lang="ko-KR" altLang="en-US" dirty="0">
                <a:solidFill>
                  <a:schemeClr val="tx1"/>
                </a:solidFill>
              </a:rPr>
              <a:t>모델 이용</a:t>
            </a:r>
          </a:p>
        </p:txBody>
      </p:sp>
    </p:spTree>
    <p:extLst>
      <p:ext uri="{BB962C8B-B14F-4D97-AF65-F5344CB8AC3E}">
        <p14:creationId xmlns:p14="http://schemas.microsoft.com/office/powerpoint/2010/main" val="20296755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09286" y="17260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lang="en-US" altLang="ko-KR" sz="16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Naïve Bayes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535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10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50B9DE-0BFD-41A0-AD34-6ED44761F2F4}"/>
              </a:ext>
            </a:extLst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dirty="0">
                <a:solidFill>
                  <a:schemeClr val="tx1"/>
                </a:solidFill>
              </a:rPr>
              <a:t>LDA: </a:t>
            </a:r>
            <a:r>
              <a:rPr lang="ko-KR" altLang="en-US" sz="2500" dirty="0">
                <a:solidFill>
                  <a:schemeClr val="tx1"/>
                </a:solidFill>
              </a:rPr>
              <a:t>잠재 </a:t>
            </a:r>
            <a:r>
              <a:rPr lang="ko-KR" altLang="en-US" sz="2500" dirty="0" err="1">
                <a:solidFill>
                  <a:schemeClr val="tx1"/>
                </a:solidFill>
              </a:rPr>
              <a:t>디리클레</a:t>
            </a:r>
            <a:r>
              <a:rPr lang="ko-KR" altLang="en-US" sz="2500" dirty="0">
                <a:solidFill>
                  <a:schemeClr val="tx1"/>
                </a:solidFill>
              </a:rPr>
              <a:t> 할당</a:t>
            </a:r>
            <a:r>
              <a:rPr lang="en-US" altLang="ko-KR" sz="2500" dirty="0">
                <a:solidFill>
                  <a:schemeClr val="tx1"/>
                </a:solidFill>
              </a:rPr>
              <a:t>(</a:t>
            </a:r>
            <a:r>
              <a:rPr lang="ko-KR" altLang="en-US" sz="2500" dirty="0">
                <a:solidFill>
                  <a:schemeClr val="tx1"/>
                </a:solidFill>
              </a:rPr>
              <a:t>가정</a:t>
            </a:r>
            <a:r>
              <a:rPr lang="en-US" altLang="ko-KR" sz="2500" dirty="0">
                <a:solidFill>
                  <a:schemeClr val="tx1"/>
                </a:solidFill>
              </a:rPr>
              <a:t>)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3EBFDA-D2AA-449E-9986-EED7AC7487E4}"/>
              </a:ext>
            </a:extLst>
          </p:cNvPr>
          <p:cNvSpPr/>
          <p:nvPr/>
        </p:nvSpPr>
        <p:spPr>
          <a:xfrm>
            <a:off x="827584" y="1836361"/>
            <a:ext cx="7958674" cy="1111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문서의 생성 과정을 가정한다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문서 내의 각 단어는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  <a:r>
              <a:rPr lang="ko-KR" altLang="en-US" sz="1600" dirty="0">
                <a:solidFill>
                  <a:schemeClr val="tx1"/>
                </a:solidFill>
              </a:rPr>
              <a:t> 문서의 토픽 분포로부터 먼저 임의의 토픽이 선택된 뒤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토픽의 단어 분포로부터 생성되었다고 가정한다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A8151C-128D-400D-89E7-5FBE36FBD42B}"/>
              </a:ext>
            </a:extLst>
          </p:cNvPr>
          <p:cNvSpPr/>
          <p:nvPr/>
        </p:nvSpPr>
        <p:spPr>
          <a:xfrm>
            <a:off x="5148064" y="4378032"/>
            <a:ext cx="3109245" cy="14200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0D49BC-BE3D-4815-BFD1-28CE0C533A2C}"/>
              </a:ext>
            </a:extLst>
          </p:cNvPr>
          <p:cNvSpPr/>
          <p:nvPr/>
        </p:nvSpPr>
        <p:spPr>
          <a:xfrm>
            <a:off x="6276109" y="4585850"/>
            <a:ext cx="1773382" cy="921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F8778D-6EEB-4E0E-81C0-948F8B2468AE}"/>
              </a:ext>
            </a:extLst>
          </p:cNvPr>
          <p:cNvSpPr/>
          <p:nvPr/>
        </p:nvSpPr>
        <p:spPr>
          <a:xfrm>
            <a:off x="7938655" y="5687287"/>
            <a:ext cx="408709" cy="207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176012-B5EB-4CBB-AA93-3255CE6435F0}"/>
              </a:ext>
            </a:extLst>
          </p:cNvPr>
          <p:cNvSpPr txBox="1"/>
          <p:nvPr/>
        </p:nvSpPr>
        <p:spPr>
          <a:xfrm>
            <a:off x="964290" y="270696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Topic Modeling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606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09286" y="17260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lang="en-US" altLang="ko-KR" sz="16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Naïve Bayes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535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10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A8151C-128D-400D-89E7-5FBE36FBD42B}"/>
              </a:ext>
            </a:extLst>
          </p:cNvPr>
          <p:cNvSpPr/>
          <p:nvPr/>
        </p:nvSpPr>
        <p:spPr>
          <a:xfrm>
            <a:off x="5148064" y="4419600"/>
            <a:ext cx="3109245" cy="14200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0D49BC-BE3D-4815-BFD1-28CE0C533A2C}"/>
              </a:ext>
            </a:extLst>
          </p:cNvPr>
          <p:cNvSpPr/>
          <p:nvPr/>
        </p:nvSpPr>
        <p:spPr>
          <a:xfrm>
            <a:off x="6276109" y="4627418"/>
            <a:ext cx="1773382" cy="921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F8778D-6EEB-4E0E-81C0-948F8B2468AE}"/>
              </a:ext>
            </a:extLst>
          </p:cNvPr>
          <p:cNvSpPr/>
          <p:nvPr/>
        </p:nvSpPr>
        <p:spPr>
          <a:xfrm>
            <a:off x="7938655" y="5728855"/>
            <a:ext cx="408709" cy="207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905BF0-5B5C-4182-9C4D-5ADF39B53641}"/>
              </a:ext>
            </a:extLst>
          </p:cNvPr>
          <p:cNvSpPr/>
          <p:nvPr/>
        </p:nvSpPr>
        <p:spPr>
          <a:xfrm>
            <a:off x="5430982" y="4752109"/>
            <a:ext cx="505691" cy="512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T</a:t>
            </a:r>
            <a:endParaRPr lang="ko-KR" altLang="en-US" sz="2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A63382-9B49-416B-9D95-CF025FE9A197}"/>
              </a:ext>
            </a:extLst>
          </p:cNvPr>
          <p:cNvSpPr/>
          <p:nvPr/>
        </p:nvSpPr>
        <p:spPr>
          <a:xfrm>
            <a:off x="827584" y="1836361"/>
            <a:ext cx="7958674" cy="1111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문서의 생성 과정을 가정한다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문서 내의 각 단어는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  <a:r>
              <a:rPr lang="ko-KR" altLang="en-US" sz="1600" dirty="0">
                <a:solidFill>
                  <a:schemeClr val="tx1"/>
                </a:solidFill>
              </a:rPr>
              <a:t> 문서의 토픽 분포로부터 먼저 임의의 토픽이 선택된 뒤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토픽의 단어 분포로부터 생성되었다고 가정한다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C930C87-3C72-424F-B852-3C90A6BD5B59}"/>
              </a:ext>
            </a:extLst>
          </p:cNvPr>
          <p:cNvSpPr/>
          <p:nvPr/>
        </p:nvSpPr>
        <p:spPr>
          <a:xfrm>
            <a:off x="825876" y="3839775"/>
            <a:ext cx="4322187" cy="787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</a:rPr>
              <a:t>1. </a:t>
            </a:r>
            <a:r>
              <a:rPr lang="ko-KR" altLang="en-US" sz="1500" dirty="0">
                <a:solidFill>
                  <a:schemeClr val="tx1"/>
                </a:solidFill>
              </a:rPr>
              <a:t>문서의 토픽분포가 존재한다고 가정한다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A92ADE4-807B-498F-B497-FA66420E7819}"/>
              </a:ext>
            </a:extLst>
          </p:cNvPr>
          <p:cNvCxnSpPr/>
          <p:nvPr/>
        </p:nvCxnSpPr>
        <p:spPr>
          <a:xfrm>
            <a:off x="4682836" y="5049982"/>
            <a:ext cx="64423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1BECCDB-642C-4789-95D2-6BD1F6526366}"/>
              </a:ext>
            </a:extLst>
          </p:cNvPr>
          <p:cNvSpPr/>
          <p:nvPr/>
        </p:nvSpPr>
        <p:spPr>
          <a:xfrm>
            <a:off x="3311236" y="4831917"/>
            <a:ext cx="1371600" cy="436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문서의 토픽분포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63736A-1033-43DB-AD55-7860DE52F2D5}"/>
              </a:ext>
            </a:extLst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dirty="0">
                <a:solidFill>
                  <a:schemeClr val="tx1"/>
                </a:solidFill>
              </a:rPr>
              <a:t>LDA: </a:t>
            </a:r>
            <a:r>
              <a:rPr lang="ko-KR" altLang="en-US" sz="2500" dirty="0">
                <a:solidFill>
                  <a:schemeClr val="tx1"/>
                </a:solidFill>
              </a:rPr>
              <a:t>잠재 </a:t>
            </a:r>
            <a:r>
              <a:rPr lang="ko-KR" altLang="en-US" sz="2500" dirty="0" err="1">
                <a:solidFill>
                  <a:schemeClr val="tx1"/>
                </a:solidFill>
              </a:rPr>
              <a:t>디리클레</a:t>
            </a:r>
            <a:r>
              <a:rPr lang="ko-KR" altLang="en-US" sz="2500" dirty="0">
                <a:solidFill>
                  <a:schemeClr val="tx1"/>
                </a:solidFill>
              </a:rPr>
              <a:t> 할당</a:t>
            </a:r>
            <a:r>
              <a:rPr lang="en-US" altLang="ko-KR" sz="2500" dirty="0">
                <a:solidFill>
                  <a:schemeClr val="tx1"/>
                </a:solidFill>
              </a:rPr>
              <a:t>(</a:t>
            </a:r>
            <a:r>
              <a:rPr lang="ko-KR" altLang="en-US" sz="2500" dirty="0">
                <a:solidFill>
                  <a:schemeClr val="tx1"/>
                </a:solidFill>
              </a:rPr>
              <a:t>가정</a:t>
            </a:r>
            <a:r>
              <a:rPr lang="en-US" altLang="ko-KR" sz="2500" dirty="0">
                <a:solidFill>
                  <a:schemeClr val="tx1"/>
                </a:solidFill>
              </a:rPr>
              <a:t>)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095B81-5110-4D6F-BB46-D8EC0DEE222B}"/>
              </a:ext>
            </a:extLst>
          </p:cNvPr>
          <p:cNvSpPr txBox="1"/>
          <p:nvPr/>
        </p:nvSpPr>
        <p:spPr>
          <a:xfrm>
            <a:off x="964290" y="270696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Topic Modeling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1527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09286" y="17260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lang="en-US" altLang="ko-KR" sz="16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Naïve Bayes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535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10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A8151C-128D-400D-89E7-5FBE36FBD42B}"/>
              </a:ext>
            </a:extLst>
          </p:cNvPr>
          <p:cNvSpPr/>
          <p:nvPr/>
        </p:nvSpPr>
        <p:spPr>
          <a:xfrm>
            <a:off x="5148064" y="4419600"/>
            <a:ext cx="3109245" cy="14200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0D49BC-BE3D-4815-BFD1-28CE0C533A2C}"/>
              </a:ext>
            </a:extLst>
          </p:cNvPr>
          <p:cNvSpPr/>
          <p:nvPr/>
        </p:nvSpPr>
        <p:spPr>
          <a:xfrm>
            <a:off x="6276109" y="4627418"/>
            <a:ext cx="1773382" cy="921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F8778D-6EEB-4E0E-81C0-948F8B2468AE}"/>
              </a:ext>
            </a:extLst>
          </p:cNvPr>
          <p:cNvSpPr/>
          <p:nvPr/>
        </p:nvSpPr>
        <p:spPr>
          <a:xfrm>
            <a:off x="7938655" y="5728855"/>
            <a:ext cx="408709" cy="207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21CCBCD-72CE-4A7F-833C-8F4AB453BE1C}"/>
              </a:ext>
            </a:extLst>
          </p:cNvPr>
          <p:cNvCxnSpPr/>
          <p:nvPr/>
        </p:nvCxnSpPr>
        <p:spPr>
          <a:xfrm>
            <a:off x="4682836" y="5049982"/>
            <a:ext cx="64423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430218E-2A7D-423F-9CA6-2A4721C9B3DB}"/>
              </a:ext>
            </a:extLst>
          </p:cNvPr>
          <p:cNvSpPr/>
          <p:nvPr/>
        </p:nvSpPr>
        <p:spPr>
          <a:xfrm>
            <a:off x="3311236" y="4831917"/>
            <a:ext cx="1371600" cy="436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문서의 토픽분포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6C2680-B3BE-482C-97DD-894E06276E4E}"/>
              </a:ext>
            </a:extLst>
          </p:cNvPr>
          <p:cNvSpPr/>
          <p:nvPr/>
        </p:nvSpPr>
        <p:spPr>
          <a:xfrm>
            <a:off x="827584" y="1836361"/>
            <a:ext cx="7958674" cy="1111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문서의 생성 과정을 가정한다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문서 내의 각 단어는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  <a:r>
              <a:rPr lang="ko-KR" altLang="en-US" sz="1600" dirty="0">
                <a:solidFill>
                  <a:schemeClr val="tx1"/>
                </a:solidFill>
              </a:rPr>
              <a:t> 문서의 토픽 분포로부터 먼저 임의의 토픽이 선택된 뒤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토픽의 단어 분포로부터 생성되었다고 가정한다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C456436-A56D-4D42-8EAD-7A1646D0069E}"/>
              </a:ext>
            </a:extLst>
          </p:cNvPr>
          <p:cNvSpPr/>
          <p:nvPr/>
        </p:nvSpPr>
        <p:spPr>
          <a:xfrm>
            <a:off x="825876" y="3839775"/>
            <a:ext cx="4322187" cy="787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</a:rPr>
              <a:t>2. </a:t>
            </a:r>
            <a:r>
              <a:rPr lang="ko-KR" altLang="en-US" sz="1500" dirty="0">
                <a:solidFill>
                  <a:schemeClr val="tx1"/>
                </a:solidFill>
              </a:rPr>
              <a:t>문서의 토픽분포로부터 임의의 토픽</a:t>
            </a:r>
            <a:r>
              <a:rPr lang="en-US" altLang="ko-KR" sz="1500" dirty="0">
                <a:solidFill>
                  <a:schemeClr val="tx1"/>
                </a:solidFill>
              </a:rPr>
              <a:t>(</a:t>
            </a:r>
            <a:r>
              <a:rPr lang="el-GR" altLang="ko-KR" sz="1600" dirty="0">
                <a:solidFill>
                  <a:schemeClr val="tx1"/>
                </a:solidFill>
              </a:rPr>
              <a:t>θ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500" dirty="0">
                <a:solidFill>
                  <a:schemeClr val="tx1"/>
                </a:solidFill>
              </a:rPr>
              <a:t>를 선택한다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D6CD818-9B1D-4CB4-B4F6-9964359C3A24}"/>
              </a:ext>
            </a:extLst>
          </p:cNvPr>
          <p:cNvSpPr/>
          <p:nvPr/>
        </p:nvSpPr>
        <p:spPr>
          <a:xfrm>
            <a:off x="5396347" y="4807525"/>
            <a:ext cx="505691" cy="512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ko-KR" sz="2400" dirty="0">
                <a:solidFill>
                  <a:schemeClr val="tx1"/>
                </a:solidFill>
              </a:rPr>
              <a:t>θ</a:t>
            </a:r>
            <a:endParaRPr lang="ko-KR" altLang="en-US" sz="2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1DE9D0-46BE-4B4B-AEB2-AB00C8853CCE}"/>
              </a:ext>
            </a:extLst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dirty="0">
                <a:solidFill>
                  <a:schemeClr val="tx1"/>
                </a:solidFill>
              </a:rPr>
              <a:t>LDA: </a:t>
            </a:r>
            <a:r>
              <a:rPr lang="ko-KR" altLang="en-US" sz="2500" dirty="0">
                <a:solidFill>
                  <a:schemeClr val="tx1"/>
                </a:solidFill>
              </a:rPr>
              <a:t>잠재 </a:t>
            </a:r>
            <a:r>
              <a:rPr lang="ko-KR" altLang="en-US" sz="2500" dirty="0" err="1">
                <a:solidFill>
                  <a:schemeClr val="tx1"/>
                </a:solidFill>
              </a:rPr>
              <a:t>디리클레</a:t>
            </a:r>
            <a:r>
              <a:rPr lang="ko-KR" altLang="en-US" sz="2500" dirty="0">
                <a:solidFill>
                  <a:schemeClr val="tx1"/>
                </a:solidFill>
              </a:rPr>
              <a:t> 할당</a:t>
            </a:r>
            <a:r>
              <a:rPr lang="en-US" altLang="ko-KR" sz="2500" dirty="0">
                <a:solidFill>
                  <a:schemeClr val="tx1"/>
                </a:solidFill>
              </a:rPr>
              <a:t>(</a:t>
            </a:r>
            <a:r>
              <a:rPr lang="ko-KR" altLang="en-US" sz="2500" dirty="0">
                <a:solidFill>
                  <a:schemeClr val="tx1"/>
                </a:solidFill>
              </a:rPr>
              <a:t>가정</a:t>
            </a:r>
            <a:r>
              <a:rPr lang="en-US" altLang="ko-KR" sz="2500" dirty="0">
                <a:solidFill>
                  <a:schemeClr val="tx1"/>
                </a:solidFill>
              </a:rPr>
              <a:t>)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A36914-6123-43DB-B6DA-D8DCEDD2B286}"/>
              </a:ext>
            </a:extLst>
          </p:cNvPr>
          <p:cNvSpPr txBox="1"/>
          <p:nvPr/>
        </p:nvSpPr>
        <p:spPr>
          <a:xfrm>
            <a:off x="964290" y="270696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Topic Modeling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2382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09286" y="17260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lang="en-US" altLang="ko-KR" sz="16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Naïve Bayes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535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10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A8151C-128D-400D-89E7-5FBE36FBD42B}"/>
              </a:ext>
            </a:extLst>
          </p:cNvPr>
          <p:cNvSpPr/>
          <p:nvPr/>
        </p:nvSpPr>
        <p:spPr>
          <a:xfrm>
            <a:off x="5148064" y="4419600"/>
            <a:ext cx="3109245" cy="14200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0D49BC-BE3D-4815-BFD1-28CE0C533A2C}"/>
              </a:ext>
            </a:extLst>
          </p:cNvPr>
          <p:cNvSpPr/>
          <p:nvPr/>
        </p:nvSpPr>
        <p:spPr>
          <a:xfrm>
            <a:off x="6276109" y="4627418"/>
            <a:ext cx="1773382" cy="921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F8778D-6EEB-4E0E-81C0-948F8B2468AE}"/>
              </a:ext>
            </a:extLst>
          </p:cNvPr>
          <p:cNvSpPr/>
          <p:nvPr/>
        </p:nvSpPr>
        <p:spPr>
          <a:xfrm>
            <a:off x="7938655" y="5728855"/>
            <a:ext cx="408709" cy="207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905BF0-5B5C-4182-9C4D-5ADF39B53641}"/>
              </a:ext>
            </a:extLst>
          </p:cNvPr>
          <p:cNvSpPr/>
          <p:nvPr/>
        </p:nvSpPr>
        <p:spPr>
          <a:xfrm>
            <a:off x="5396347" y="4807525"/>
            <a:ext cx="505691" cy="512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ko-KR" sz="2400">
                <a:solidFill>
                  <a:schemeClr val="tx1"/>
                </a:solidFill>
              </a:rPr>
              <a:t>θ</a:t>
            </a:r>
            <a:endParaRPr lang="ko-KR" altLang="en-US" sz="24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21CCBCD-72CE-4A7F-833C-8F4AB453BE1C}"/>
              </a:ext>
            </a:extLst>
          </p:cNvPr>
          <p:cNvCxnSpPr/>
          <p:nvPr/>
        </p:nvCxnSpPr>
        <p:spPr>
          <a:xfrm>
            <a:off x="4682836" y="5049982"/>
            <a:ext cx="6442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430218E-2A7D-423F-9CA6-2A4721C9B3DB}"/>
              </a:ext>
            </a:extLst>
          </p:cNvPr>
          <p:cNvSpPr/>
          <p:nvPr/>
        </p:nvSpPr>
        <p:spPr>
          <a:xfrm>
            <a:off x="3311236" y="4831917"/>
            <a:ext cx="1371600" cy="436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문서의 토픽분포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EDDABF2-6126-4003-8887-1668EAA0D5D1}"/>
              </a:ext>
            </a:extLst>
          </p:cNvPr>
          <p:cNvCxnSpPr>
            <a:cxnSpLocks/>
          </p:cNvCxnSpPr>
          <p:nvPr/>
        </p:nvCxnSpPr>
        <p:spPr>
          <a:xfrm>
            <a:off x="5955357" y="4050189"/>
            <a:ext cx="1732867" cy="9107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2560F4-CFEF-4E01-96C2-C591297B7884}"/>
              </a:ext>
            </a:extLst>
          </p:cNvPr>
          <p:cNvSpPr/>
          <p:nvPr/>
        </p:nvSpPr>
        <p:spPr>
          <a:xfrm>
            <a:off x="4641273" y="3647431"/>
            <a:ext cx="1371600" cy="436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토픽의 단어 분포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29ADEA7-2FD6-4BAF-87CF-C16DF398F39B}"/>
              </a:ext>
            </a:extLst>
          </p:cNvPr>
          <p:cNvSpPr/>
          <p:nvPr/>
        </p:nvSpPr>
        <p:spPr>
          <a:xfrm>
            <a:off x="6401901" y="4793673"/>
            <a:ext cx="505691" cy="51261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z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5A8EC33-E290-4DE6-A1C0-DBA50C2E534B}"/>
              </a:ext>
            </a:extLst>
          </p:cNvPr>
          <p:cNvCxnSpPr/>
          <p:nvPr/>
        </p:nvCxnSpPr>
        <p:spPr>
          <a:xfrm>
            <a:off x="5888181" y="5049982"/>
            <a:ext cx="6442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EE570E9-787E-48F6-9FB3-87E29A43DEC5}"/>
              </a:ext>
            </a:extLst>
          </p:cNvPr>
          <p:cNvCxnSpPr/>
          <p:nvPr/>
        </p:nvCxnSpPr>
        <p:spPr>
          <a:xfrm>
            <a:off x="6907592" y="5133110"/>
            <a:ext cx="6442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E0EF4A-B2B4-41BB-8EEF-7229339F072C}"/>
              </a:ext>
            </a:extLst>
          </p:cNvPr>
          <p:cNvSpPr/>
          <p:nvPr/>
        </p:nvSpPr>
        <p:spPr>
          <a:xfrm>
            <a:off x="827584" y="1836361"/>
            <a:ext cx="7958674" cy="1111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문서의 생성 과정을 가정한다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문서 내의 각 단어는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  <a:r>
              <a:rPr lang="ko-KR" altLang="en-US" sz="1600" dirty="0">
                <a:solidFill>
                  <a:schemeClr val="tx1"/>
                </a:solidFill>
              </a:rPr>
              <a:t> 문서의 토픽 분포로부터 먼저 임의의 토픽이 선택된 뒤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토픽의 단어 분포로부터 생성되었다고 가정한다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B752143-3E3B-4C93-9611-BCFFFA815167}"/>
              </a:ext>
            </a:extLst>
          </p:cNvPr>
          <p:cNvSpPr/>
          <p:nvPr/>
        </p:nvSpPr>
        <p:spPr>
          <a:xfrm>
            <a:off x="825876" y="3839775"/>
            <a:ext cx="4322187" cy="787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</a:rPr>
              <a:t>3. </a:t>
            </a:r>
            <a:r>
              <a:rPr lang="ko-KR" altLang="en-US" sz="1500" dirty="0">
                <a:solidFill>
                  <a:schemeClr val="tx1"/>
                </a:solidFill>
              </a:rPr>
              <a:t>토픽의 단어분포로부터 단어가 생성된다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en-US" sz="16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D05E34-2D49-44F2-91FF-E5BB31177CA0}"/>
              </a:ext>
            </a:extLst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dirty="0">
                <a:solidFill>
                  <a:schemeClr val="tx1"/>
                </a:solidFill>
              </a:rPr>
              <a:t>LDA: </a:t>
            </a:r>
            <a:r>
              <a:rPr lang="ko-KR" altLang="en-US" sz="2500" dirty="0">
                <a:solidFill>
                  <a:schemeClr val="tx1"/>
                </a:solidFill>
              </a:rPr>
              <a:t>잠재 </a:t>
            </a:r>
            <a:r>
              <a:rPr lang="ko-KR" altLang="en-US" sz="2500" dirty="0" err="1">
                <a:solidFill>
                  <a:schemeClr val="tx1"/>
                </a:solidFill>
              </a:rPr>
              <a:t>디리클레</a:t>
            </a:r>
            <a:r>
              <a:rPr lang="ko-KR" altLang="en-US" sz="2500" dirty="0">
                <a:solidFill>
                  <a:schemeClr val="tx1"/>
                </a:solidFill>
              </a:rPr>
              <a:t> 할당</a:t>
            </a:r>
            <a:r>
              <a:rPr lang="en-US" altLang="ko-KR" sz="2500" dirty="0">
                <a:solidFill>
                  <a:schemeClr val="tx1"/>
                </a:solidFill>
              </a:rPr>
              <a:t>(</a:t>
            </a:r>
            <a:r>
              <a:rPr lang="ko-KR" altLang="en-US" sz="2500" dirty="0">
                <a:solidFill>
                  <a:schemeClr val="tx1"/>
                </a:solidFill>
              </a:rPr>
              <a:t>가정</a:t>
            </a:r>
            <a:r>
              <a:rPr lang="en-US" altLang="ko-KR" sz="2500" dirty="0">
                <a:solidFill>
                  <a:schemeClr val="tx1"/>
                </a:solidFill>
              </a:rPr>
              <a:t>)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D673B6-0676-40CE-BBC6-12B3B4261A72}"/>
              </a:ext>
            </a:extLst>
          </p:cNvPr>
          <p:cNvSpPr txBox="1"/>
          <p:nvPr/>
        </p:nvSpPr>
        <p:spPr>
          <a:xfrm>
            <a:off x="964290" y="270696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Topic Modeling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526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09286" y="17260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lang="en-US" altLang="ko-KR" sz="16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Naïve Bayes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535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10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50B9DE-0BFD-41A0-AD34-6ED44761F2F4}"/>
              </a:ext>
            </a:extLst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dirty="0">
                <a:solidFill>
                  <a:schemeClr val="tx1"/>
                </a:solidFill>
              </a:rPr>
              <a:t>LDA: </a:t>
            </a:r>
            <a:r>
              <a:rPr lang="ko-KR" altLang="en-US" sz="2500" dirty="0">
                <a:solidFill>
                  <a:schemeClr val="tx1"/>
                </a:solidFill>
              </a:rPr>
              <a:t>잠재 </a:t>
            </a:r>
            <a:r>
              <a:rPr lang="ko-KR" altLang="en-US" sz="2500" dirty="0" err="1">
                <a:solidFill>
                  <a:schemeClr val="tx1"/>
                </a:solidFill>
              </a:rPr>
              <a:t>디리클레</a:t>
            </a:r>
            <a:r>
              <a:rPr lang="ko-KR" altLang="en-US" sz="2500" dirty="0">
                <a:solidFill>
                  <a:schemeClr val="tx1"/>
                </a:solidFill>
              </a:rPr>
              <a:t> 할당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A6FB2F-4000-409D-A222-9122EAE19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554307"/>
            <a:ext cx="6477000" cy="22210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14E85D-7C56-44C8-BEAA-9EFA7932E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21" y="4191579"/>
            <a:ext cx="8951870" cy="13150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2D71A7-5F1E-4F4C-88BC-F991C74382FA}"/>
              </a:ext>
            </a:extLst>
          </p:cNvPr>
          <p:cNvSpPr txBox="1"/>
          <p:nvPr/>
        </p:nvSpPr>
        <p:spPr>
          <a:xfrm>
            <a:off x="964290" y="270696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Topic Modeling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4102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09286" y="17260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lang="en-US" altLang="ko-KR" sz="16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Naïve Bayes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535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10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50B9DE-0BFD-41A0-AD34-6ED44761F2F4}"/>
              </a:ext>
            </a:extLst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dirty="0">
                <a:solidFill>
                  <a:schemeClr val="tx1"/>
                </a:solidFill>
              </a:rPr>
              <a:t>LDA: </a:t>
            </a:r>
            <a:r>
              <a:rPr lang="ko-KR" altLang="en-US" sz="2500" dirty="0">
                <a:solidFill>
                  <a:schemeClr val="tx1"/>
                </a:solidFill>
              </a:rPr>
              <a:t>잠재 </a:t>
            </a:r>
            <a:r>
              <a:rPr lang="ko-KR" altLang="en-US" sz="2500" dirty="0" err="1">
                <a:solidFill>
                  <a:schemeClr val="tx1"/>
                </a:solidFill>
              </a:rPr>
              <a:t>디리클레</a:t>
            </a:r>
            <a:r>
              <a:rPr lang="ko-KR" altLang="en-US" sz="2500" dirty="0">
                <a:solidFill>
                  <a:schemeClr val="tx1"/>
                </a:solidFill>
              </a:rPr>
              <a:t> 할당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A6FB2F-4000-409D-A222-9122EAE19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554307"/>
            <a:ext cx="6477000" cy="22210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14E85D-7C56-44C8-BEAA-9EFA7932E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21" y="4191579"/>
            <a:ext cx="8951870" cy="1315023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79E880E-7D91-421B-A365-870B6B668B57}"/>
              </a:ext>
            </a:extLst>
          </p:cNvPr>
          <p:cNvCxnSpPr>
            <a:cxnSpLocks/>
          </p:cNvCxnSpPr>
          <p:nvPr/>
        </p:nvCxnSpPr>
        <p:spPr>
          <a:xfrm>
            <a:off x="226587" y="4385797"/>
            <a:ext cx="39941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F212721-984A-4232-ABE2-1E1FAA2E7B8C}"/>
              </a:ext>
            </a:extLst>
          </p:cNvPr>
          <p:cNvCxnSpPr/>
          <p:nvPr/>
        </p:nvCxnSpPr>
        <p:spPr>
          <a:xfrm>
            <a:off x="1468582" y="2566501"/>
            <a:ext cx="755073" cy="5256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865FB0-A333-43DF-8C14-2B44E46E3662}"/>
              </a:ext>
            </a:extLst>
          </p:cNvPr>
          <p:cNvSpPr/>
          <p:nvPr/>
        </p:nvSpPr>
        <p:spPr>
          <a:xfrm>
            <a:off x="512618" y="5140036"/>
            <a:ext cx="7682346" cy="990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ko-KR" dirty="0">
                <a:solidFill>
                  <a:schemeClr val="tx1"/>
                </a:solidFill>
              </a:rPr>
              <a:t>α </a:t>
            </a:r>
            <a:r>
              <a:rPr lang="ko-KR" altLang="en-US" dirty="0">
                <a:solidFill>
                  <a:schemeClr val="tx1"/>
                </a:solidFill>
              </a:rPr>
              <a:t>는 책에서도 다루지 않고 있으며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나타내려면 복잡한 수식이 필요하다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655302-B748-438D-A7B2-026F5E02FED7}"/>
              </a:ext>
            </a:extLst>
          </p:cNvPr>
          <p:cNvSpPr txBox="1"/>
          <p:nvPr/>
        </p:nvSpPr>
        <p:spPr>
          <a:xfrm>
            <a:off x="964290" y="270696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Topic Modeling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8475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2937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Topic modeling</a:t>
            </a:r>
            <a:endParaRPr lang="ko-KR" altLang="en-US" sz="2800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HY헤드라인M" pitchFamily="18" charset="-127"/>
              <a:cs typeface="Segoe UI Black" panose="020B0A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09286" y="17260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lang="en-US" altLang="ko-KR" sz="16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Naïve Bayes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535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10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50B9DE-0BFD-41A0-AD34-6ED44761F2F4}"/>
              </a:ext>
            </a:extLst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dirty="0">
                <a:solidFill>
                  <a:schemeClr val="tx1"/>
                </a:solidFill>
              </a:rPr>
              <a:t>LDA:(</a:t>
            </a:r>
            <a:r>
              <a:rPr lang="ko-KR" altLang="en-US" sz="2500" dirty="0" err="1">
                <a:solidFill>
                  <a:schemeClr val="tx1"/>
                </a:solidFill>
              </a:rPr>
              <a:t>기브스</a:t>
            </a:r>
            <a:r>
              <a:rPr lang="ko-KR" altLang="en-US" sz="2500" dirty="0">
                <a:solidFill>
                  <a:schemeClr val="tx1"/>
                </a:solidFill>
              </a:rPr>
              <a:t> </a:t>
            </a:r>
            <a:r>
              <a:rPr lang="ko-KR" altLang="en-US" sz="2500" dirty="0" err="1">
                <a:solidFill>
                  <a:schemeClr val="tx1"/>
                </a:solidFill>
              </a:rPr>
              <a:t>표집</a:t>
            </a:r>
            <a:r>
              <a:rPr lang="en-US" altLang="ko-KR" sz="2500" dirty="0">
                <a:solidFill>
                  <a:schemeClr val="tx1"/>
                </a:solidFill>
              </a:rPr>
              <a:t>)</a:t>
            </a:r>
            <a:r>
              <a:rPr lang="ko-KR" altLang="en-US" sz="25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D0F6C7-07ED-4551-8C90-8D09C63B9A24}"/>
              </a:ext>
            </a:extLst>
          </p:cNvPr>
          <p:cNvSpPr txBox="1"/>
          <p:nvPr/>
        </p:nvSpPr>
        <p:spPr>
          <a:xfrm flipH="1">
            <a:off x="413894" y="1955575"/>
            <a:ext cx="849082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토픽을 가정했다고 없던 토픽 샘플이 생겨나지는 않는다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문서당 토픽분포</a:t>
            </a:r>
            <a:r>
              <a:rPr lang="en-US" altLang="ko-KR" dirty="0"/>
              <a:t>(</a:t>
            </a:r>
            <a:r>
              <a:rPr lang="ko-KR" altLang="en-US" dirty="0" err="1"/>
              <a:t>세타</a:t>
            </a:r>
            <a:r>
              <a:rPr lang="en-US" altLang="ko-KR" dirty="0"/>
              <a:t>)</a:t>
            </a:r>
            <a:r>
              <a:rPr lang="ko-KR" altLang="en-US" dirty="0"/>
              <a:t>와 토픽당 단어분포</a:t>
            </a:r>
            <a:r>
              <a:rPr lang="en-US" altLang="ko-KR" dirty="0"/>
              <a:t>(</a:t>
            </a:r>
            <a:r>
              <a:rPr lang="ko-KR" altLang="en-US" dirty="0"/>
              <a:t>베타</a:t>
            </a:r>
            <a:r>
              <a:rPr lang="en-US" altLang="ko-KR" dirty="0"/>
              <a:t>)</a:t>
            </a:r>
            <a:r>
              <a:rPr lang="ko-KR" altLang="en-US" dirty="0"/>
              <a:t>를 먼저 구해줘야 하는데</a:t>
            </a:r>
            <a:r>
              <a:rPr lang="en-US" altLang="ko-KR" dirty="0"/>
              <a:t> </a:t>
            </a:r>
            <a:r>
              <a:rPr lang="ko-KR" altLang="en-US" dirty="0"/>
              <a:t>토픽 샘플 없이는 이를 구할 수가 없다</a:t>
            </a:r>
            <a:r>
              <a:rPr lang="en-US" altLang="ko-KR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18438F-D3CE-4467-BF0B-CCF18C62C133}"/>
              </a:ext>
            </a:extLst>
          </p:cNvPr>
          <p:cNvSpPr txBox="1"/>
          <p:nvPr/>
        </p:nvSpPr>
        <p:spPr>
          <a:xfrm flipH="1">
            <a:off x="413894" y="4201514"/>
            <a:ext cx="8490824" cy="456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어떻게 구할까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222610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2937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Topic modeling</a:t>
            </a:r>
            <a:endParaRPr lang="ko-KR" altLang="en-US" sz="2800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HY헤드라인M" pitchFamily="18" charset="-127"/>
              <a:cs typeface="Segoe UI Black" panose="020B0A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09286" y="17260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lang="en-US" altLang="ko-KR" sz="16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Naïve Bayes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535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10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50B9DE-0BFD-41A0-AD34-6ED44761F2F4}"/>
              </a:ext>
            </a:extLst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dirty="0">
                <a:solidFill>
                  <a:schemeClr val="tx1"/>
                </a:solidFill>
              </a:rPr>
              <a:t>LDA:(</a:t>
            </a:r>
            <a:r>
              <a:rPr lang="ko-KR" altLang="en-US" sz="2500" dirty="0" err="1">
                <a:solidFill>
                  <a:schemeClr val="tx1"/>
                </a:solidFill>
              </a:rPr>
              <a:t>기브스</a:t>
            </a:r>
            <a:r>
              <a:rPr lang="ko-KR" altLang="en-US" sz="2500" dirty="0">
                <a:solidFill>
                  <a:schemeClr val="tx1"/>
                </a:solidFill>
              </a:rPr>
              <a:t> </a:t>
            </a:r>
            <a:r>
              <a:rPr lang="ko-KR" altLang="en-US" sz="2500" dirty="0" err="1">
                <a:solidFill>
                  <a:schemeClr val="tx1"/>
                </a:solidFill>
              </a:rPr>
              <a:t>표집</a:t>
            </a:r>
            <a:r>
              <a:rPr lang="en-US" altLang="ko-KR" sz="2500" dirty="0">
                <a:solidFill>
                  <a:schemeClr val="tx1"/>
                </a:solidFill>
              </a:rPr>
              <a:t>)</a:t>
            </a:r>
            <a:r>
              <a:rPr lang="ko-KR" altLang="en-US" sz="25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D0F6C7-07ED-4551-8C90-8D09C63B9A24}"/>
              </a:ext>
            </a:extLst>
          </p:cNvPr>
          <p:cNvSpPr txBox="1"/>
          <p:nvPr/>
        </p:nvSpPr>
        <p:spPr>
          <a:xfrm flipH="1">
            <a:off x="413894" y="1955575"/>
            <a:ext cx="8490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토픽을 만드는 방법</a:t>
            </a:r>
            <a:r>
              <a:rPr lang="en-US" altLang="ko-KR" dirty="0"/>
              <a:t>: </a:t>
            </a:r>
            <a:r>
              <a:rPr lang="ko-KR" altLang="en-US" dirty="0" err="1"/>
              <a:t>세타와</a:t>
            </a:r>
            <a:r>
              <a:rPr lang="ko-KR" altLang="en-US" dirty="0"/>
              <a:t> 베타의 근사값을 구한다</a:t>
            </a:r>
            <a:r>
              <a:rPr lang="en-US" altLang="ko-KR" dirty="0"/>
              <a:t>.(</a:t>
            </a:r>
            <a:r>
              <a:rPr lang="ko-KR" altLang="en-US" dirty="0"/>
              <a:t>결합확률분포 </a:t>
            </a:r>
            <a:r>
              <a:rPr lang="en-US" altLang="ko-KR" dirty="0"/>
              <a:t>P(</a:t>
            </a:r>
            <a:r>
              <a:rPr lang="el-GR" altLang="ko-KR" dirty="0"/>
              <a:t>Θ</a:t>
            </a:r>
            <a:r>
              <a:rPr lang="en-US" altLang="ko-KR" dirty="0"/>
              <a:t>,</a:t>
            </a:r>
            <a:r>
              <a:rPr lang="el-GR" altLang="ko-KR" dirty="0"/>
              <a:t> β</a:t>
            </a:r>
            <a:r>
              <a:rPr lang="en-US" altLang="ko-KR" dirty="0"/>
              <a:t>)</a:t>
            </a:r>
            <a:r>
              <a:rPr lang="ko-KR" altLang="en-US" dirty="0"/>
              <a:t>에서</a:t>
            </a:r>
            <a:r>
              <a:rPr lang="en-US" altLang="ko-KR" dirty="0"/>
              <a:t>  (</a:t>
            </a:r>
            <a:r>
              <a:rPr lang="el-GR" altLang="ko-KR" dirty="0"/>
              <a:t>Θ</a:t>
            </a:r>
            <a:r>
              <a:rPr lang="en-US" altLang="ko-KR" dirty="0"/>
              <a:t>,</a:t>
            </a:r>
            <a:r>
              <a:rPr lang="el-GR" altLang="ko-KR" dirty="0"/>
              <a:t> β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err="1"/>
              <a:t>표집</a:t>
            </a:r>
            <a:r>
              <a:rPr lang="ko-KR" altLang="en-US" dirty="0"/>
              <a:t> 한다</a:t>
            </a:r>
            <a:r>
              <a:rPr lang="en-US" altLang="ko-KR" dirty="0"/>
              <a:t>. 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18438F-D3CE-4467-BF0B-CCF18C62C133}"/>
              </a:ext>
            </a:extLst>
          </p:cNvPr>
          <p:cNvSpPr txBox="1"/>
          <p:nvPr/>
        </p:nvSpPr>
        <p:spPr>
          <a:xfrm flipH="1">
            <a:off x="827584" y="2998593"/>
            <a:ext cx="849082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볼록 기반 </a:t>
            </a:r>
            <a:r>
              <a:rPr lang="ko-KR" altLang="en-US" dirty="0" err="1">
                <a:sym typeface="Wingdings" panose="05000000000000000000" pitchFamily="2" charset="2"/>
              </a:rPr>
              <a:t>변분</a:t>
            </a:r>
            <a:r>
              <a:rPr lang="ko-KR" altLang="en-US" dirty="0">
                <a:sym typeface="Wingdings" panose="05000000000000000000" pitchFamily="2" charset="2"/>
              </a:rPr>
              <a:t> 알고리즘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>
                <a:sym typeface="Wingdings" panose="05000000000000000000" pitchFamily="2" charset="2"/>
              </a:rPr>
              <a:t>기브스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표집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6099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386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NLP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–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N-gram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model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5A0A28-7EE4-44DF-97E2-DA113B5F1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91" y="4525556"/>
            <a:ext cx="4290386" cy="2200423"/>
          </a:xfrm>
          <a:ln>
            <a:solidFill>
              <a:srgbClr val="FF0000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#Copy the code below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import math, random, re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from collections import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defaultdict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Counter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from bs4 import BeautifulSoup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import requests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fix_unicode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(text):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text.replace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(u"\u2019", "'")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F35E8B-40CC-4052-850B-99FF197B4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79" y="1358017"/>
            <a:ext cx="6663407" cy="2685254"/>
          </a:xfrm>
          <a:prstGeom prst="rect">
            <a:avLst/>
          </a:prstGeom>
        </p:spPr>
      </p:pic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FD859F28-561E-49E2-A180-FBA568776033}"/>
              </a:ext>
            </a:extLst>
          </p:cNvPr>
          <p:cNvSpPr/>
          <p:nvPr/>
        </p:nvSpPr>
        <p:spPr>
          <a:xfrm flipH="1">
            <a:off x="6237280" y="3257274"/>
            <a:ext cx="754683" cy="538854"/>
          </a:xfrm>
          <a:prstGeom prst="stripedRightArrow">
            <a:avLst>
              <a:gd name="adj1" fmla="val 50000"/>
              <a:gd name="adj2" fmla="val 6504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A641BD12-5091-4121-8821-709C4C4A8AD8}"/>
              </a:ext>
            </a:extLst>
          </p:cNvPr>
          <p:cNvSpPr/>
          <p:nvPr/>
        </p:nvSpPr>
        <p:spPr>
          <a:xfrm flipH="1">
            <a:off x="6805511" y="1838603"/>
            <a:ext cx="754683" cy="538854"/>
          </a:xfrm>
          <a:prstGeom prst="stripedRightArrow">
            <a:avLst>
              <a:gd name="adj1" fmla="val 50000"/>
              <a:gd name="adj2" fmla="val 6504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Striped Right 11">
            <a:extLst>
              <a:ext uri="{FF2B5EF4-FFF2-40B4-BE49-F238E27FC236}">
                <a16:creationId xmlns:a16="http://schemas.microsoft.com/office/drawing/2014/main" id="{EAB7FFD7-2669-4A47-B5FD-ABF802D7FF2D}"/>
              </a:ext>
            </a:extLst>
          </p:cNvPr>
          <p:cNvSpPr/>
          <p:nvPr/>
        </p:nvSpPr>
        <p:spPr>
          <a:xfrm flipH="1">
            <a:off x="5148064" y="2161790"/>
            <a:ext cx="754683" cy="538854"/>
          </a:xfrm>
          <a:prstGeom prst="stripedRightArrow">
            <a:avLst>
              <a:gd name="adj1" fmla="val 50000"/>
              <a:gd name="adj2" fmla="val 6504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0141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2937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Topic modeling</a:t>
            </a:r>
            <a:endParaRPr lang="ko-KR" altLang="en-US" sz="2800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HY헤드라인M" pitchFamily="18" charset="-127"/>
              <a:cs typeface="Segoe UI Black" panose="020B0A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09286" y="17260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lang="en-US" altLang="ko-KR" sz="16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Naïve Bayes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535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10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50B9DE-0BFD-41A0-AD34-6ED44761F2F4}"/>
              </a:ext>
            </a:extLst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dirty="0">
                <a:solidFill>
                  <a:schemeClr val="tx1"/>
                </a:solidFill>
              </a:rPr>
              <a:t>LDA:(</a:t>
            </a:r>
            <a:r>
              <a:rPr lang="ko-KR" altLang="en-US" sz="2500" dirty="0" err="1">
                <a:solidFill>
                  <a:schemeClr val="tx1"/>
                </a:solidFill>
              </a:rPr>
              <a:t>기브스</a:t>
            </a:r>
            <a:r>
              <a:rPr lang="ko-KR" altLang="en-US" sz="2500" dirty="0">
                <a:solidFill>
                  <a:schemeClr val="tx1"/>
                </a:solidFill>
              </a:rPr>
              <a:t> </a:t>
            </a:r>
            <a:r>
              <a:rPr lang="ko-KR" altLang="en-US" sz="2500" dirty="0" err="1">
                <a:solidFill>
                  <a:schemeClr val="tx1"/>
                </a:solidFill>
              </a:rPr>
              <a:t>표집</a:t>
            </a:r>
            <a:r>
              <a:rPr lang="en-US" altLang="ko-KR" sz="2500" dirty="0">
                <a:solidFill>
                  <a:schemeClr val="tx1"/>
                </a:solidFill>
              </a:rPr>
              <a:t>)</a:t>
            </a:r>
            <a:r>
              <a:rPr lang="ko-KR" altLang="en-US" sz="25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F37205-4D9A-4CC7-97C4-F69CE20719D2}"/>
              </a:ext>
            </a:extLst>
          </p:cNvPr>
          <p:cNvSpPr txBox="1"/>
          <p:nvPr/>
        </p:nvSpPr>
        <p:spPr>
          <a:xfrm flipH="1">
            <a:off x="384829" y="4122706"/>
            <a:ext cx="83743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책에서는 하나가 주어졌을 때 다른 하나를 구해내는 방법을 반복하는</a:t>
            </a:r>
            <a:r>
              <a:rPr lang="en-US" altLang="ko-KR" dirty="0"/>
              <a:t>(</a:t>
            </a:r>
            <a:r>
              <a:rPr lang="ko-KR" altLang="en-US" dirty="0" err="1"/>
              <a:t>기브스</a:t>
            </a:r>
            <a:r>
              <a:rPr lang="ko-KR" altLang="en-US" dirty="0"/>
              <a:t> </a:t>
            </a:r>
            <a:r>
              <a:rPr lang="ko-KR" altLang="en-US" dirty="0" err="1"/>
              <a:t>표집</a:t>
            </a:r>
            <a:r>
              <a:rPr lang="en-US" altLang="ko-KR" dirty="0"/>
              <a:t>) </a:t>
            </a:r>
            <a:r>
              <a:rPr lang="ko-KR" altLang="en-US" dirty="0"/>
              <a:t>샘플링을 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기브스</a:t>
            </a:r>
            <a:r>
              <a:rPr lang="ko-KR" altLang="en-US" dirty="0"/>
              <a:t> </a:t>
            </a:r>
            <a:r>
              <a:rPr lang="ko-KR" altLang="en-US" dirty="0" err="1"/>
              <a:t>표집은</a:t>
            </a:r>
            <a:r>
              <a:rPr lang="ko-KR" altLang="en-US" dirty="0"/>
              <a:t> 일부 조건부 확률분포를 알고 있을 때 결합확률분포의 샘플을 얻어내는 방법이다</a:t>
            </a:r>
            <a:r>
              <a:rPr lang="en-US" altLang="ko-KR" dirty="0"/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1606A2E-47B6-4AEE-9BEB-5F7C02BCB6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9" t="1191"/>
          <a:stretch/>
        </p:blipFill>
        <p:spPr>
          <a:xfrm>
            <a:off x="1840922" y="1656145"/>
            <a:ext cx="5462155" cy="219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432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2937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prstClr val="white">
                    <a:lumMod val="95000"/>
                  </a:prstClr>
                </a:solidFill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Topic modeling</a:t>
            </a:r>
            <a:endParaRPr lang="ko-KR" altLang="en-US" sz="2800" dirty="0">
              <a:solidFill>
                <a:prstClr val="white">
                  <a:lumMod val="95000"/>
                </a:prstClr>
              </a:solidFill>
              <a:latin typeface="Segoe UI Black" panose="020B0A02040204020203" pitchFamily="34" charset="0"/>
              <a:ea typeface="HY헤드라인M" pitchFamily="18" charset="-127"/>
              <a:cs typeface="Segoe UI Black" panose="020B0A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09286" y="17260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lang="en-US" altLang="ko-KR" sz="16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Naïve Bayes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535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10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1606A2E-47B6-4AEE-9BEB-5F7C02BCB6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9" t="1191"/>
          <a:stretch/>
        </p:blipFill>
        <p:spPr>
          <a:xfrm>
            <a:off x="1840922" y="1656145"/>
            <a:ext cx="5462155" cy="2194609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112BD07C-20E2-4129-8A00-07FDCE498CA8}"/>
              </a:ext>
            </a:extLst>
          </p:cNvPr>
          <p:cNvSpPr/>
          <p:nvPr/>
        </p:nvSpPr>
        <p:spPr>
          <a:xfrm>
            <a:off x="2757055" y="2001982"/>
            <a:ext cx="2672626" cy="962891"/>
          </a:xfrm>
          <a:custGeom>
            <a:avLst/>
            <a:gdLst>
              <a:gd name="connsiteX0" fmla="*/ 1246909 w 2672626"/>
              <a:gd name="connsiteY0" fmla="*/ 0 h 962891"/>
              <a:gd name="connsiteX1" fmla="*/ 2639290 w 2672626"/>
              <a:gd name="connsiteY1" fmla="*/ 845127 h 962891"/>
              <a:gd name="connsiteX2" fmla="*/ 0 w 2672626"/>
              <a:gd name="connsiteY2" fmla="*/ 962891 h 962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2626" h="962891">
                <a:moveTo>
                  <a:pt x="1246909" y="0"/>
                </a:moveTo>
                <a:cubicBezTo>
                  <a:pt x="2047008" y="342322"/>
                  <a:pt x="2847108" y="684645"/>
                  <a:pt x="2639290" y="845127"/>
                </a:cubicBezTo>
                <a:cubicBezTo>
                  <a:pt x="2431472" y="1005609"/>
                  <a:pt x="375227" y="945573"/>
                  <a:pt x="0" y="962891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635751E-F068-46DC-A665-E22200A757D9}"/>
              </a:ext>
            </a:extLst>
          </p:cNvPr>
          <p:cNvSpPr/>
          <p:nvPr/>
        </p:nvSpPr>
        <p:spPr>
          <a:xfrm rot="10800000">
            <a:off x="2646218" y="2902527"/>
            <a:ext cx="491836" cy="131618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0693E7-A476-4058-A097-B0EB98C6605D}"/>
              </a:ext>
            </a:extLst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dirty="0">
                <a:solidFill>
                  <a:schemeClr val="tx1"/>
                </a:solidFill>
              </a:rPr>
              <a:t>LDA:(</a:t>
            </a:r>
            <a:r>
              <a:rPr lang="ko-KR" altLang="en-US" sz="2500" dirty="0" err="1">
                <a:solidFill>
                  <a:schemeClr val="tx1"/>
                </a:solidFill>
              </a:rPr>
              <a:t>기브스</a:t>
            </a:r>
            <a:r>
              <a:rPr lang="ko-KR" altLang="en-US" sz="2500" dirty="0">
                <a:solidFill>
                  <a:schemeClr val="tx1"/>
                </a:solidFill>
              </a:rPr>
              <a:t> </a:t>
            </a:r>
            <a:r>
              <a:rPr lang="ko-KR" altLang="en-US" sz="2500" dirty="0" err="1">
                <a:solidFill>
                  <a:schemeClr val="tx1"/>
                </a:solidFill>
              </a:rPr>
              <a:t>표집</a:t>
            </a:r>
            <a:r>
              <a:rPr lang="en-US" altLang="ko-KR" sz="2500" dirty="0">
                <a:solidFill>
                  <a:schemeClr val="tx1"/>
                </a:solidFill>
              </a:rPr>
              <a:t>)</a:t>
            </a:r>
            <a:r>
              <a:rPr lang="ko-KR" altLang="en-US" sz="25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5223D3-3246-47B5-B397-29A21550965D}"/>
              </a:ext>
            </a:extLst>
          </p:cNvPr>
          <p:cNvSpPr txBox="1"/>
          <p:nvPr/>
        </p:nvSpPr>
        <p:spPr>
          <a:xfrm flipH="1">
            <a:off x="559053" y="4802893"/>
            <a:ext cx="8490824" cy="1287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변수</a:t>
            </a:r>
            <a:r>
              <a:rPr lang="en-US" altLang="ko-KR" dirty="0"/>
              <a:t> </a:t>
            </a:r>
            <a:r>
              <a:rPr lang="ko-KR" altLang="en-US" dirty="0"/>
              <a:t>간의 특징</a:t>
            </a:r>
            <a:r>
              <a:rPr lang="en-US" altLang="ko-KR" dirty="0"/>
              <a:t>: </a:t>
            </a:r>
            <a:r>
              <a:rPr lang="ko-KR" altLang="en-US" dirty="0"/>
              <a:t>연쇄적</a:t>
            </a:r>
            <a:r>
              <a:rPr lang="en-US" altLang="ko-KR" dirty="0"/>
              <a:t>, </a:t>
            </a:r>
            <a:r>
              <a:rPr lang="ko-KR" altLang="en-US" dirty="0"/>
              <a:t>가역적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조건부확률분포와 결합확률분포는 비례한다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반복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l-GR" altLang="ko-KR" dirty="0"/>
              <a:t>β </a:t>
            </a:r>
            <a:r>
              <a:rPr lang="en-US" altLang="ko-KR" dirty="0">
                <a:sym typeface="Wingdings" panose="05000000000000000000" pitchFamily="2" charset="2"/>
              </a:rPr>
              <a:t> P(</a:t>
            </a:r>
            <a:r>
              <a:rPr lang="el-GR" altLang="ko-KR" dirty="0"/>
              <a:t>Θ</a:t>
            </a:r>
            <a:r>
              <a:rPr lang="en-US" altLang="ko-KR" dirty="0"/>
              <a:t>|</a:t>
            </a:r>
            <a:r>
              <a:rPr lang="el-GR" altLang="ko-KR" dirty="0"/>
              <a:t> β</a:t>
            </a:r>
            <a:r>
              <a:rPr lang="en-US" altLang="ko-KR" dirty="0">
                <a:sym typeface="Wingdings" panose="05000000000000000000" pitchFamily="2" charset="2"/>
              </a:rPr>
              <a:t>) </a:t>
            </a:r>
            <a:r>
              <a:rPr lang="el-GR" altLang="ko-KR" dirty="0"/>
              <a:t> Θ</a:t>
            </a:r>
            <a:r>
              <a:rPr lang="en-US" altLang="ko-KR" dirty="0">
                <a:sym typeface="Wingdings" panose="05000000000000000000" pitchFamily="2" charset="2"/>
              </a:rPr>
              <a:t> P(</a:t>
            </a:r>
            <a:r>
              <a:rPr lang="el-GR" altLang="ko-KR" dirty="0"/>
              <a:t>β</a:t>
            </a:r>
            <a:r>
              <a:rPr lang="en-US" altLang="ko-KR" dirty="0"/>
              <a:t>|</a:t>
            </a:r>
            <a:r>
              <a:rPr lang="el-GR" altLang="ko-KR" dirty="0"/>
              <a:t> Θ</a:t>
            </a:r>
            <a:r>
              <a:rPr lang="en-US" altLang="ko-KR" dirty="0">
                <a:sym typeface="Wingdings" panose="05000000000000000000" pitchFamily="2" charset="2"/>
              </a:rPr>
              <a:t>) 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49B16D-199C-4F2C-B5D1-307A61B7D74F}"/>
              </a:ext>
            </a:extLst>
          </p:cNvPr>
          <p:cNvSpPr txBox="1"/>
          <p:nvPr/>
        </p:nvSpPr>
        <p:spPr>
          <a:xfrm flipH="1">
            <a:off x="550507" y="3958815"/>
            <a:ext cx="8490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우리가 알고 있는 것</a:t>
            </a:r>
            <a:r>
              <a:rPr lang="en-US" altLang="ko-KR" dirty="0"/>
              <a:t>: </a:t>
            </a:r>
            <a:r>
              <a:rPr lang="ko-KR" altLang="en-US" dirty="0"/>
              <a:t>문서당 단어 분포</a:t>
            </a:r>
            <a:r>
              <a:rPr lang="en-US" altLang="ko-KR" dirty="0"/>
              <a:t>(</a:t>
            </a:r>
            <a:r>
              <a:rPr lang="ko-KR" altLang="en-US" dirty="0"/>
              <a:t>일부 조건부 확률분포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결합확률분포 </a:t>
            </a:r>
            <a:r>
              <a:rPr lang="en-US" altLang="ko-KR" dirty="0"/>
              <a:t>P(</a:t>
            </a:r>
            <a:r>
              <a:rPr lang="el-GR" altLang="ko-KR" dirty="0"/>
              <a:t>Θ</a:t>
            </a:r>
            <a:r>
              <a:rPr lang="en-US" altLang="ko-KR" dirty="0"/>
              <a:t>,</a:t>
            </a:r>
            <a:r>
              <a:rPr lang="el-GR" altLang="ko-KR" dirty="0"/>
              <a:t> β</a:t>
            </a:r>
            <a:r>
              <a:rPr lang="en-US" altLang="ko-KR" dirty="0"/>
              <a:t>, z, w, d(</a:t>
            </a:r>
            <a:r>
              <a:rPr lang="ko-KR" altLang="en-US" dirty="0"/>
              <a:t>문서</a:t>
            </a:r>
            <a:r>
              <a:rPr lang="en-US" altLang="ko-KR" dirty="0"/>
              <a:t>))</a:t>
            </a:r>
            <a:r>
              <a:rPr lang="ko-KR" altLang="en-US" dirty="0"/>
              <a:t>에서</a:t>
            </a:r>
            <a:r>
              <a:rPr lang="en-US" altLang="ko-KR" dirty="0"/>
              <a:t>  (</a:t>
            </a:r>
            <a:r>
              <a:rPr lang="el-GR" altLang="ko-KR" dirty="0"/>
              <a:t>Θ</a:t>
            </a:r>
            <a:r>
              <a:rPr lang="en-US" altLang="ko-KR" dirty="0"/>
              <a:t>,</a:t>
            </a:r>
            <a:r>
              <a:rPr lang="el-GR" altLang="ko-KR" dirty="0"/>
              <a:t> β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err="1"/>
              <a:t>표집한다</a:t>
            </a:r>
            <a:r>
              <a:rPr lang="en-US" altLang="ko-KR" dirty="0"/>
              <a:t>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713342-3F30-45F6-AFDE-4EBAD9D81FA0}"/>
              </a:ext>
            </a:extLst>
          </p:cNvPr>
          <p:cNvSpPr/>
          <p:nvPr/>
        </p:nvSpPr>
        <p:spPr>
          <a:xfrm>
            <a:off x="559053" y="3958815"/>
            <a:ext cx="6569231" cy="17326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5730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09286" y="17260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lang="en-US" altLang="ko-KR" sz="16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Naïve Bayes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535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10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50B9DE-0BFD-41A0-AD34-6ED44761F2F4}"/>
              </a:ext>
            </a:extLst>
          </p:cNvPr>
          <p:cNvSpPr/>
          <p:nvPr/>
        </p:nvSpPr>
        <p:spPr>
          <a:xfrm>
            <a:off x="1150754" y="1075108"/>
            <a:ext cx="5259897" cy="8135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dirty="0">
                <a:solidFill>
                  <a:schemeClr val="tx1"/>
                </a:solidFill>
              </a:rPr>
              <a:t>잠재 </a:t>
            </a:r>
            <a:r>
              <a:rPr lang="ko-KR" altLang="en-US" sz="2500" dirty="0" err="1">
                <a:solidFill>
                  <a:schemeClr val="tx1"/>
                </a:solidFill>
              </a:rPr>
              <a:t>디리클레</a:t>
            </a:r>
            <a:r>
              <a:rPr lang="ko-KR" altLang="en-US" sz="2500" dirty="0">
                <a:solidFill>
                  <a:schemeClr val="tx1"/>
                </a:solidFill>
              </a:rPr>
              <a:t> 할당의 의미</a:t>
            </a:r>
            <a:endParaRPr lang="en-US" altLang="ko-KR" sz="2500" dirty="0">
              <a:solidFill>
                <a:schemeClr val="tx1"/>
              </a:solidFill>
            </a:endParaRPr>
          </a:p>
          <a:p>
            <a:r>
              <a:rPr lang="en-US" altLang="ko-KR" sz="2500" dirty="0">
                <a:solidFill>
                  <a:schemeClr val="tx1"/>
                </a:solidFill>
              </a:rPr>
              <a:t>(</a:t>
            </a:r>
            <a:r>
              <a:rPr lang="ko-KR" altLang="en-US" sz="2500" dirty="0" err="1">
                <a:solidFill>
                  <a:schemeClr val="tx1"/>
                </a:solidFill>
              </a:rPr>
              <a:t>여기서부터는</a:t>
            </a:r>
            <a:r>
              <a:rPr lang="ko-KR" altLang="en-US" sz="2500" dirty="0">
                <a:solidFill>
                  <a:schemeClr val="tx1"/>
                </a:solidFill>
              </a:rPr>
              <a:t> 진짜 무시해도 됨</a:t>
            </a:r>
            <a:r>
              <a:rPr lang="en-US" altLang="ko-KR" sz="2500" dirty="0">
                <a:solidFill>
                  <a:schemeClr val="tx1"/>
                </a:solidFill>
              </a:rPr>
              <a:t>)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81739A-F258-4DAF-BAB1-240E9689CE99}"/>
              </a:ext>
            </a:extLst>
          </p:cNvPr>
          <p:cNvSpPr/>
          <p:nvPr/>
        </p:nvSpPr>
        <p:spPr>
          <a:xfrm>
            <a:off x="1150754" y="2099179"/>
            <a:ext cx="5259897" cy="2609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>
                <a:solidFill>
                  <a:schemeClr val="tx1"/>
                </a:solidFill>
              </a:rPr>
              <a:t>  L        D        </a:t>
            </a:r>
            <a:r>
              <a:rPr lang="en-US" altLang="ko-KR" sz="2500" dirty="0">
                <a:solidFill>
                  <a:schemeClr val="tx1"/>
                </a:solidFill>
              </a:rPr>
              <a:t>A</a:t>
            </a:r>
          </a:p>
          <a:p>
            <a:r>
              <a:rPr lang="ko-KR" altLang="en-US" sz="2500" dirty="0">
                <a:solidFill>
                  <a:schemeClr val="tx1"/>
                </a:solidFill>
              </a:rPr>
              <a:t>잠재 </a:t>
            </a:r>
            <a:r>
              <a:rPr lang="ko-KR" altLang="en-US" sz="2500" dirty="0" err="1">
                <a:solidFill>
                  <a:schemeClr val="tx1"/>
                </a:solidFill>
              </a:rPr>
              <a:t>디리클레</a:t>
            </a:r>
            <a:r>
              <a:rPr lang="ko-KR" altLang="en-US" sz="2500" dirty="0">
                <a:solidFill>
                  <a:schemeClr val="tx1"/>
                </a:solidFill>
              </a:rPr>
              <a:t> 할당</a:t>
            </a:r>
            <a:endParaRPr lang="en-US" altLang="ko-KR" sz="2500" dirty="0">
              <a:solidFill>
                <a:schemeClr val="tx1"/>
              </a:solidFill>
            </a:endParaRPr>
          </a:p>
          <a:p>
            <a:r>
              <a:rPr lang="en-US" altLang="ko-KR" sz="2500" dirty="0">
                <a:solidFill>
                  <a:schemeClr val="tx1"/>
                </a:solidFill>
              </a:rPr>
              <a:t>:</a:t>
            </a:r>
            <a:r>
              <a:rPr lang="ko-KR" altLang="en-US" sz="2500" dirty="0">
                <a:solidFill>
                  <a:schemeClr val="tx1"/>
                </a:solidFill>
              </a:rPr>
              <a:t>잠재 </a:t>
            </a:r>
            <a:r>
              <a:rPr lang="ko-KR" altLang="en-US" sz="2500" dirty="0" err="1">
                <a:solidFill>
                  <a:schemeClr val="tx1"/>
                </a:solidFill>
              </a:rPr>
              <a:t>디리클레를</a:t>
            </a:r>
            <a:r>
              <a:rPr lang="ko-KR" altLang="en-US" sz="2500" dirty="0">
                <a:solidFill>
                  <a:schemeClr val="tx1"/>
                </a:solidFill>
              </a:rPr>
              <a:t> 할당한다</a:t>
            </a:r>
            <a:r>
              <a:rPr lang="en-US" altLang="ko-KR" sz="2500" dirty="0">
                <a:solidFill>
                  <a:schemeClr val="tx1"/>
                </a:solidFill>
              </a:rPr>
              <a:t>.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79A239-7061-4266-84F9-757EB4F1CBB1}"/>
              </a:ext>
            </a:extLst>
          </p:cNvPr>
          <p:cNvSpPr txBox="1"/>
          <p:nvPr/>
        </p:nvSpPr>
        <p:spPr>
          <a:xfrm>
            <a:off x="964290" y="270696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Topic Modeling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0872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09286" y="17260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lang="en-US" altLang="ko-KR" sz="16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Naïve Bayes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535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10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50B9DE-0BFD-41A0-AD34-6ED44761F2F4}"/>
              </a:ext>
            </a:extLst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dirty="0">
                <a:solidFill>
                  <a:schemeClr val="tx1"/>
                </a:solidFill>
              </a:rPr>
              <a:t>잠재 </a:t>
            </a:r>
            <a:r>
              <a:rPr lang="ko-KR" altLang="en-US" sz="2500" dirty="0" err="1">
                <a:solidFill>
                  <a:schemeClr val="tx1"/>
                </a:solidFill>
              </a:rPr>
              <a:t>디리클레</a:t>
            </a:r>
            <a:r>
              <a:rPr lang="ko-KR" altLang="en-US" sz="2500" dirty="0">
                <a:solidFill>
                  <a:schemeClr val="tx1"/>
                </a:solidFill>
              </a:rPr>
              <a:t> 할당의 의미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81739A-F258-4DAF-BAB1-240E9689CE99}"/>
              </a:ext>
            </a:extLst>
          </p:cNvPr>
          <p:cNvSpPr/>
          <p:nvPr/>
        </p:nvSpPr>
        <p:spPr>
          <a:xfrm>
            <a:off x="1150754" y="2099179"/>
            <a:ext cx="5259897" cy="2541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>
                <a:solidFill>
                  <a:schemeClr val="tx1"/>
                </a:solidFill>
              </a:rPr>
              <a:t>  L        D        </a:t>
            </a:r>
            <a:r>
              <a:rPr lang="en-US" altLang="ko-KR" sz="2500" dirty="0">
                <a:solidFill>
                  <a:schemeClr val="tx1"/>
                </a:solidFill>
              </a:rPr>
              <a:t>A</a:t>
            </a:r>
          </a:p>
          <a:p>
            <a:r>
              <a:rPr lang="ko-KR" altLang="en-US" sz="2500" dirty="0">
                <a:solidFill>
                  <a:schemeClr val="tx1"/>
                </a:solidFill>
              </a:rPr>
              <a:t>잠재 </a:t>
            </a:r>
            <a:r>
              <a:rPr lang="ko-KR" altLang="en-US" sz="2500" dirty="0" err="1">
                <a:solidFill>
                  <a:schemeClr val="tx1"/>
                </a:solidFill>
              </a:rPr>
              <a:t>디리클레</a:t>
            </a:r>
            <a:r>
              <a:rPr lang="ko-KR" altLang="en-US" sz="2500" dirty="0">
                <a:solidFill>
                  <a:schemeClr val="tx1"/>
                </a:solidFill>
              </a:rPr>
              <a:t> 할당</a:t>
            </a:r>
            <a:endParaRPr lang="en-US" altLang="ko-KR" sz="2500" dirty="0">
              <a:solidFill>
                <a:schemeClr val="tx1"/>
              </a:solidFill>
            </a:endParaRPr>
          </a:p>
          <a:p>
            <a:r>
              <a:rPr lang="en-US" altLang="ko-KR" sz="2500" dirty="0">
                <a:solidFill>
                  <a:schemeClr val="tx1"/>
                </a:solidFill>
              </a:rPr>
              <a:t>:</a:t>
            </a:r>
            <a:r>
              <a:rPr lang="ko-KR" altLang="en-US" sz="2500" dirty="0">
                <a:solidFill>
                  <a:schemeClr val="tx1"/>
                </a:solidFill>
              </a:rPr>
              <a:t>잠재 </a:t>
            </a:r>
            <a:r>
              <a:rPr lang="ko-KR" altLang="en-US" sz="2500" dirty="0" err="1">
                <a:solidFill>
                  <a:schemeClr val="tx1"/>
                </a:solidFill>
              </a:rPr>
              <a:t>디리클레를</a:t>
            </a:r>
            <a:r>
              <a:rPr lang="ko-KR" altLang="en-US" sz="2500" dirty="0">
                <a:solidFill>
                  <a:schemeClr val="tx1"/>
                </a:solidFill>
              </a:rPr>
              <a:t> 할당한다</a:t>
            </a:r>
            <a:r>
              <a:rPr lang="en-US" altLang="ko-KR" sz="2500" dirty="0">
                <a:solidFill>
                  <a:schemeClr val="tx1"/>
                </a:solidFill>
              </a:rPr>
              <a:t>.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A426BB-684E-4602-AF1C-0927A0F02440}"/>
              </a:ext>
            </a:extLst>
          </p:cNvPr>
          <p:cNvSpPr txBox="1"/>
          <p:nvPr/>
        </p:nvSpPr>
        <p:spPr>
          <a:xfrm flipH="1">
            <a:off x="500749" y="4640366"/>
            <a:ext cx="8374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책은 </a:t>
            </a:r>
            <a:r>
              <a:rPr lang="ko-KR" altLang="en-US" dirty="0" err="1">
                <a:sym typeface="Wingdings" panose="05000000000000000000" pitchFamily="2" charset="2"/>
              </a:rPr>
              <a:t>디리클레</a:t>
            </a:r>
            <a:r>
              <a:rPr lang="ko-KR" altLang="en-US" dirty="0">
                <a:sym typeface="Wingdings" panose="05000000000000000000" pitchFamily="2" charset="2"/>
              </a:rPr>
              <a:t> 분포 고려 안 했으니 그냥 </a:t>
            </a:r>
            <a:r>
              <a:rPr lang="en-US" altLang="ko-KR" dirty="0">
                <a:sym typeface="Wingdings" panose="05000000000000000000" pitchFamily="2" charset="2"/>
              </a:rPr>
              <a:t>LA</a:t>
            </a:r>
            <a:r>
              <a:rPr lang="ko-KR" altLang="en-US" dirty="0">
                <a:sym typeface="Wingdings" panose="05000000000000000000" pitchFamily="2" charset="2"/>
              </a:rPr>
              <a:t>아닌가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맞기도 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틀리기도 하다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D93AC8-612D-4C91-89B5-4C8EE354FA03}"/>
              </a:ext>
            </a:extLst>
          </p:cNvPr>
          <p:cNvSpPr txBox="1"/>
          <p:nvPr/>
        </p:nvSpPr>
        <p:spPr>
          <a:xfrm>
            <a:off x="964290" y="270696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Topic Modeling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095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09286" y="17260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lang="en-US" altLang="ko-KR" sz="16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Naïve Bayes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535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10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50B9DE-0BFD-41A0-AD34-6ED44761F2F4}"/>
              </a:ext>
            </a:extLst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dirty="0">
                <a:solidFill>
                  <a:schemeClr val="tx1"/>
                </a:solidFill>
              </a:rPr>
              <a:t>잠재 </a:t>
            </a:r>
            <a:r>
              <a:rPr lang="ko-KR" altLang="en-US" sz="2500" dirty="0" err="1">
                <a:solidFill>
                  <a:schemeClr val="tx1"/>
                </a:solidFill>
              </a:rPr>
              <a:t>디리클레</a:t>
            </a:r>
            <a:r>
              <a:rPr lang="ko-KR" altLang="en-US" sz="2500" dirty="0">
                <a:solidFill>
                  <a:schemeClr val="tx1"/>
                </a:solidFill>
              </a:rPr>
              <a:t> 할당의 의미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81739A-F258-4DAF-BAB1-240E9689CE99}"/>
              </a:ext>
            </a:extLst>
          </p:cNvPr>
          <p:cNvSpPr/>
          <p:nvPr/>
        </p:nvSpPr>
        <p:spPr>
          <a:xfrm>
            <a:off x="1150754" y="2099180"/>
            <a:ext cx="5259897" cy="498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</a:rPr>
              <a:t>실제 </a:t>
            </a:r>
            <a:r>
              <a:rPr lang="en-US" altLang="ko-KR" sz="1500" dirty="0">
                <a:solidFill>
                  <a:schemeClr val="tx1"/>
                </a:solidFill>
              </a:rPr>
              <a:t>LDA</a:t>
            </a:r>
            <a:r>
              <a:rPr lang="ko-KR" altLang="en-US" sz="1500" dirty="0">
                <a:solidFill>
                  <a:schemeClr val="tx1"/>
                </a:solidFill>
              </a:rPr>
              <a:t>와 책 </a:t>
            </a:r>
            <a:r>
              <a:rPr lang="en-US" altLang="ko-KR" sz="1500" dirty="0">
                <a:solidFill>
                  <a:schemeClr val="tx1"/>
                </a:solidFill>
              </a:rPr>
              <a:t>LDA </a:t>
            </a:r>
            <a:r>
              <a:rPr lang="ko-KR" altLang="en-US" sz="1500" dirty="0">
                <a:solidFill>
                  <a:schemeClr val="tx1"/>
                </a:solidFill>
              </a:rPr>
              <a:t>차이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F799D4-3F13-42E1-AC6A-BFCDCEBFF5FA}"/>
              </a:ext>
            </a:extLst>
          </p:cNvPr>
          <p:cNvSpPr/>
          <p:nvPr/>
        </p:nvSpPr>
        <p:spPr>
          <a:xfrm>
            <a:off x="1303153" y="2887038"/>
            <a:ext cx="7054633" cy="1466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>
                <a:solidFill>
                  <a:schemeClr val="tx1"/>
                </a:solidFill>
              </a:rPr>
              <a:t>활용도가 다르다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r>
              <a:rPr lang="ko-KR" altLang="en-US" sz="1500" dirty="0">
                <a:solidFill>
                  <a:schemeClr val="tx1"/>
                </a:solidFill>
              </a:rPr>
              <a:t>토픽 모델링의 경우 비연속적인 자료이며 다항분포를 가정한다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500" dirty="0">
                <a:solidFill>
                  <a:schemeClr val="tx1"/>
                </a:solidFill>
              </a:rPr>
              <a:t>그러나 만약 주어지는 자료가 연속적이라면</a:t>
            </a:r>
            <a:r>
              <a:rPr lang="en-US" altLang="ko-KR" sz="1500" dirty="0">
                <a:solidFill>
                  <a:schemeClr val="tx1"/>
                </a:solidFill>
              </a:rPr>
              <a:t>?(ex)</a:t>
            </a:r>
            <a:r>
              <a:rPr lang="ko-KR" altLang="en-US" sz="1500" dirty="0">
                <a:solidFill>
                  <a:schemeClr val="tx1"/>
                </a:solidFill>
              </a:rPr>
              <a:t>소리</a:t>
            </a:r>
            <a:r>
              <a:rPr lang="en-US" altLang="ko-KR" sz="1500" dirty="0">
                <a:solidFill>
                  <a:schemeClr val="tx1"/>
                </a:solidFill>
              </a:rPr>
              <a:t>)</a:t>
            </a:r>
          </a:p>
          <a:p>
            <a:r>
              <a:rPr lang="ko-KR" altLang="en-US" sz="1500" dirty="0">
                <a:solidFill>
                  <a:schemeClr val="tx1"/>
                </a:solidFill>
              </a:rPr>
              <a:t>잘 모르겠지만 연속확률분포인 </a:t>
            </a:r>
            <a:r>
              <a:rPr lang="ko-KR" altLang="en-US" sz="1500" dirty="0" err="1">
                <a:solidFill>
                  <a:schemeClr val="tx1"/>
                </a:solidFill>
              </a:rPr>
              <a:t>디리클레</a:t>
            </a:r>
            <a:r>
              <a:rPr lang="ko-KR" altLang="en-US" sz="1500" dirty="0">
                <a:solidFill>
                  <a:schemeClr val="tx1"/>
                </a:solidFill>
              </a:rPr>
              <a:t> 분포에 접근해야 할 필요가 있다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</a:p>
          <a:p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7362D6-CBC7-44F9-88EE-0399D3C98504}"/>
              </a:ext>
            </a:extLst>
          </p:cNvPr>
          <p:cNvSpPr txBox="1"/>
          <p:nvPr/>
        </p:nvSpPr>
        <p:spPr>
          <a:xfrm>
            <a:off x="100194" y="198691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1ADDC8-43E6-4C4E-9F13-C4202F6EE198}"/>
              </a:ext>
            </a:extLst>
          </p:cNvPr>
          <p:cNvSpPr txBox="1"/>
          <p:nvPr/>
        </p:nvSpPr>
        <p:spPr>
          <a:xfrm>
            <a:off x="964290" y="262675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Topic Modeling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787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09286" y="17260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lang="en-US" altLang="ko-KR" sz="16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Naïve Bayes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535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10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50B9DE-0BFD-41A0-AD34-6ED44761F2F4}"/>
              </a:ext>
            </a:extLst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dirty="0">
                <a:solidFill>
                  <a:schemeClr val="tx1"/>
                </a:solidFill>
              </a:rPr>
              <a:t>잠재 </a:t>
            </a:r>
            <a:r>
              <a:rPr lang="ko-KR" altLang="en-US" sz="2500" dirty="0" err="1">
                <a:solidFill>
                  <a:schemeClr val="tx1"/>
                </a:solidFill>
              </a:rPr>
              <a:t>디리클레</a:t>
            </a:r>
            <a:r>
              <a:rPr lang="ko-KR" altLang="en-US" sz="2500" dirty="0">
                <a:solidFill>
                  <a:schemeClr val="tx1"/>
                </a:solidFill>
              </a:rPr>
              <a:t> 할당의 확장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F799D4-3F13-42E1-AC6A-BFCDCEBFF5FA}"/>
              </a:ext>
            </a:extLst>
          </p:cNvPr>
          <p:cNvSpPr/>
          <p:nvPr/>
        </p:nvSpPr>
        <p:spPr>
          <a:xfrm>
            <a:off x="971599" y="2692859"/>
            <a:ext cx="7054633" cy="864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/>
                </a:solidFill>
              </a:rPr>
              <a:t>문서를 단어로 파악하는 방법 외에 앞서 나온 </a:t>
            </a:r>
            <a:r>
              <a:rPr lang="en-US" altLang="ko-KR" sz="1500" dirty="0">
                <a:solidFill>
                  <a:schemeClr val="tx1"/>
                </a:solidFill>
              </a:rPr>
              <a:t>n-gram </a:t>
            </a:r>
            <a:r>
              <a:rPr lang="ko-KR" altLang="en-US" sz="1500" dirty="0">
                <a:solidFill>
                  <a:schemeClr val="tx1"/>
                </a:solidFill>
              </a:rPr>
              <a:t>모형을 사용하는 등의 변형이 가정하다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0A220F-46F2-4004-B7E4-20D09D5BF467}"/>
              </a:ext>
            </a:extLst>
          </p:cNvPr>
          <p:cNvSpPr/>
          <p:nvPr/>
        </p:nvSpPr>
        <p:spPr>
          <a:xfrm>
            <a:off x="971600" y="4474491"/>
            <a:ext cx="7054633" cy="864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</a:rPr>
              <a:t>앞선 설명은 결국 토픽모델링의 극히 일부분을 </a:t>
            </a:r>
            <a:r>
              <a:rPr lang="en-US" altLang="ko-KR" sz="1500" dirty="0">
                <a:solidFill>
                  <a:schemeClr val="tx1"/>
                </a:solidFill>
              </a:rPr>
              <a:t>LDA</a:t>
            </a:r>
            <a:r>
              <a:rPr lang="ko-KR" altLang="en-US" sz="1500" dirty="0">
                <a:solidFill>
                  <a:schemeClr val="tx1"/>
                </a:solidFill>
              </a:rPr>
              <a:t>로 제시한 것이며</a:t>
            </a:r>
            <a:r>
              <a:rPr lang="en-US" altLang="ko-KR" sz="1500">
                <a:solidFill>
                  <a:schemeClr val="tx1"/>
                </a:solidFill>
              </a:rPr>
              <a:t>, </a:t>
            </a:r>
          </a:p>
          <a:p>
            <a:r>
              <a:rPr lang="en-US" altLang="ko-KR" sz="1500">
                <a:solidFill>
                  <a:schemeClr val="tx1"/>
                </a:solidFill>
              </a:rPr>
              <a:t>LDA</a:t>
            </a:r>
            <a:r>
              <a:rPr lang="ko-KR" altLang="en-US" sz="1500" dirty="0" err="1">
                <a:solidFill>
                  <a:schemeClr val="tx1"/>
                </a:solidFill>
              </a:rPr>
              <a:t>는다양한</a:t>
            </a:r>
            <a:r>
              <a:rPr lang="ko-KR" altLang="en-US" sz="1500" dirty="0">
                <a:solidFill>
                  <a:schemeClr val="tx1"/>
                </a:solidFill>
              </a:rPr>
              <a:t> 활용이 가능하다</a:t>
            </a:r>
            <a:r>
              <a:rPr lang="en-US" altLang="ko-KR" sz="1500" dirty="0">
                <a:solidFill>
                  <a:schemeClr val="tx1"/>
                </a:solidFill>
              </a:rPr>
              <a:t>.(</a:t>
            </a:r>
            <a:r>
              <a:rPr lang="ko-KR" altLang="en-US" sz="1500" dirty="0">
                <a:solidFill>
                  <a:schemeClr val="tx1"/>
                </a:solidFill>
              </a:rPr>
              <a:t>위키피디아 </a:t>
            </a:r>
            <a:r>
              <a:rPr lang="en-US" altLang="ko-KR" sz="1500" dirty="0">
                <a:solidFill>
                  <a:schemeClr val="tx1"/>
                </a:solidFill>
              </a:rPr>
              <a:t>LDA </a:t>
            </a:r>
            <a:r>
              <a:rPr lang="ko-KR" altLang="en-US" sz="1500" dirty="0">
                <a:solidFill>
                  <a:schemeClr val="tx1"/>
                </a:solidFill>
              </a:rPr>
              <a:t>응용부분 참고하자</a:t>
            </a:r>
            <a:r>
              <a:rPr lang="en-US" altLang="ko-KR" sz="15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D5FC1E-56B4-4D2F-83F3-7BC54E351B64}"/>
              </a:ext>
            </a:extLst>
          </p:cNvPr>
          <p:cNvSpPr txBox="1"/>
          <p:nvPr/>
        </p:nvSpPr>
        <p:spPr>
          <a:xfrm>
            <a:off x="100194" y="198691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8362F4-4A70-45C9-A87B-AAC9EF3DA31E}"/>
              </a:ext>
            </a:extLst>
          </p:cNvPr>
          <p:cNvSpPr txBox="1"/>
          <p:nvPr/>
        </p:nvSpPr>
        <p:spPr>
          <a:xfrm>
            <a:off x="964290" y="270696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Topic Modeling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1507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4" y="198691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90" y="270696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Topic Modeling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/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 panose="020B0503020000020004" pitchFamily="50" charset="-127"/>
                <a:cs typeface="+mn-cs"/>
              </a:rPr>
              <a:t>LDA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88" y="1706805"/>
            <a:ext cx="6981825" cy="363855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71600" y="5525323"/>
            <a:ext cx="5069016" cy="5078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특정 토픽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노란색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특정 단어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(gene) : 0.04</a:t>
            </a:r>
          </a:p>
        </p:txBody>
      </p:sp>
    </p:spTree>
    <p:extLst>
      <p:ext uri="{BB962C8B-B14F-4D97-AF65-F5344CB8AC3E}">
        <p14:creationId xmlns:p14="http://schemas.microsoft.com/office/powerpoint/2010/main" val="25746678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4" y="198691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90" y="270696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Topic Modeling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/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 panose="020B0503020000020004" pitchFamily="50" charset="-127"/>
                <a:cs typeface="+mn-cs"/>
              </a:rPr>
              <a:t>LDA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600" y="5525323"/>
            <a:ext cx="6474849" cy="5078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해당 문서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특정 토픽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노란색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: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最多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-&gt;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유전 관련 문서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88" y="1706805"/>
            <a:ext cx="698182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000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4" y="198691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90" y="270696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Topic Modeling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/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 panose="020B0503020000020004" pitchFamily="50" charset="-127"/>
                <a:cs typeface="+mn-cs"/>
              </a:rPr>
              <a:t>LDA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600" y="5525323"/>
            <a:ext cx="5267789" cy="5078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문서가 생성되는 과정을 확률 모형으로 모델링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88" y="1706805"/>
            <a:ext cx="6981825" cy="363855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673969" y="1628744"/>
            <a:ext cx="2388944" cy="357630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6056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4" y="198691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90" y="270696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Topic Modeling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/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 panose="020B0503020000020004" pitchFamily="50" charset="-127"/>
                <a:cs typeface="+mn-cs"/>
              </a:rPr>
              <a:t>LDA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17341" y="2631786"/>
            <a:ext cx="3061952" cy="377545"/>
            <a:chOff x="1131641" y="1936236"/>
            <a:chExt cx="3061952" cy="377545"/>
          </a:xfrm>
        </p:grpSpPr>
        <p:grpSp>
          <p:nvGrpSpPr>
            <p:cNvPr id="25" name="그룹 24"/>
            <p:cNvGrpSpPr/>
            <p:nvPr/>
          </p:nvGrpSpPr>
          <p:grpSpPr>
            <a:xfrm>
              <a:off x="1131641" y="1936236"/>
              <a:ext cx="377545" cy="377545"/>
              <a:chOff x="1043608" y="1899138"/>
              <a:chExt cx="377545" cy="377545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43608" y="1899138"/>
                <a:ext cx="377545" cy="377545"/>
              </a:xfrm>
              <a:prstGeom prst="ellipse">
                <a:avLst/>
              </a:prstGeom>
              <a:noFill/>
              <a:ln w="28575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084343" y="1903244"/>
                <a:ext cx="296075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1549921" y="1940342"/>
              <a:ext cx="2643672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토픽의 수는 </a:t>
              </a:r>
              <a:r>
                <a:rPr lang="en-US" altLang="ko-KR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</a:t>
              </a:r>
              <a:r>
                <a:rPr lang="ko-KR" altLang="en-US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개로 고정</a:t>
              </a: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017341" y="4276878"/>
            <a:ext cx="6946029" cy="646331"/>
            <a:chOff x="1131641" y="1801843"/>
            <a:chExt cx="6946029" cy="646331"/>
          </a:xfrm>
        </p:grpSpPr>
        <p:grpSp>
          <p:nvGrpSpPr>
            <p:cNvPr id="30" name="그룹 29"/>
            <p:cNvGrpSpPr/>
            <p:nvPr/>
          </p:nvGrpSpPr>
          <p:grpSpPr>
            <a:xfrm>
              <a:off x="1131641" y="1936236"/>
              <a:ext cx="377545" cy="377545"/>
              <a:chOff x="1043608" y="1899138"/>
              <a:chExt cx="377545" cy="377545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1043608" y="1899138"/>
                <a:ext cx="377545" cy="377545"/>
              </a:xfrm>
              <a:prstGeom prst="ellipse">
                <a:avLst/>
              </a:prstGeom>
              <a:noFill/>
              <a:ln w="28575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084343" y="1903244"/>
                <a:ext cx="296075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noProof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1549921" y="1801843"/>
              <a:ext cx="6527749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각 문서를 토픽에 대한 확률분포로 나타내주는 확률변수 존재</a:t>
              </a:r>
              <a:endPara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문서 </a:t>
              </a:r>
              <a:r>
                <a:rPr lang="en-US" altLang="ko-KR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</a:t>
              </a:r>
              <a:r>
                <a:rPr lang="ko-KR" altLang="en-US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어떤 토픽들이 섞여 있는지를 나타내는 분포</a:t>
              </a: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017341" y="5233817"/>
            <a:ext cx="7212128" cy="646331"/>
            <a:chOff x="1131641" y="1801843"/>
            <a:chExt cx="7212128" cy="646331"/>
          </a:xfrm>
        </p:grpSpPr>
        <p:grpSp>
          <p:nvGrpSpPr>
            <p:cNvPr id="35" name="그룹 34"/>
            <p:cNvGrpSpPr/>
            <p:nvPr/>
          </p:nvGrpSpPr>
          <p:grpSpPr>
            <a:xfrm>
              <a:off x="1131641" y="1936236"/>
              <a:ext cx="377545" cy="377545"/>
              <a:chOff x="1043608" y="1899138"/>
              <a:chExt cx="377545" cy="377545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1043608" y="1899138"/>
                <a:ext cx="377545" cy="377545"/>
              </a:xfrm>
              <a:prstGeom prst="ellipse">
                <a:avLst/>
              </a:prstGeom>
              <a:noFill/>
              <a:ln w="28575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084343" y="1903244"/>
                <a:ext cx="296075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1549921" y="1801843"/>
              <a:ext cx="6793848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문서 내의 각 단어는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토픽 분포로부터 임의의 토픽이 선택된 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토픽의 단어 분포로부터 생성되었다고 가정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017341" y="3319939"/>
            <a:ext cx="6946029" cy="646331"/>
            <a:chOff x="1131641" y="1801843"/>
            <a:chExt cx="6946029" cy="646331"/>
          </a:xfrm>
        </p:grpSpPr>
        <p:grpSp>
          <p:nvGrpSpPr>
            <p:cNvPr id="45" name="그룹 44"/>
            <p:cNvGrpSpPr/>
            <p:nvPr/>
          </p:nvGrpSpPr>
          <p:grpSpPr>
            <a:xfrm>
              <a:off x="1131641" y="1936236"/>
              <a:ext cx="377545" cy="377545"/>
              <a:chOff x="1043608" y="1899138"/>
              <a:chExt cx="377545" cy="377545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1043608" y="1899138"/>
                <a:ext cx="377545" cy="377545"/>
              </a:xfrm>
              <a:prstGeom prst="ellipse">
                <a:avLst/>
              </a:prstGeom>
              <a:noFill/>
              <a:ln w="28575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084343" y="1903244"/>
                <a:ext cx="296075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2</a:t>
                </a: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549921" y="1801843"/>
              <a:ext cx="6527749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prstClr val="black"/>
                  </a:solidFill>
                  <a:latin typeface="맑은 고딕" panose="020B0503020000020004" pitchFamily="50" charset="-127"/>
                </a:rPr>
                <a:t>각 토픽을 단어에 대한 확률분포로 나타내주는 확률변수 존재</a:t>
              </a:r>
              <a:endParaRPr lang="en-US" altLang="ko-KR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  <a:p>
              <a:pPr lvl="0">
                <a:defRPr/>
              </a:pPr>
              <a:r>
                <a:rPr lang="ko-KR" altLang="en-US">
                  <a:solidFill>
                    <a:prstClr val="black"/>
                  </a:solidFill>
                  <a:latin typeface="맑은 고딕" panose="020B0503020000020004" pitchFamily="50" charset="-127"/>
                </a:rPr>
                <a:t>토픽 </a:t>
              </a:r>
              <a:r>
                <a:rPr lang="en-US" altLang="ko-KR">
                  <a:solidFill>
                    <a:prstClr val="black"/>
                  </a:solidFill>
                  <a:latin typeface="맑은 고딕" panose="020B0503020000020004" pitchFamily="50" charset="-127"/>
                </a:rPr>
                <a:t>k</a:t>
              </a:r>
              <a:r>
                <a:rPr lang="ko-KR" altLang="en-US">
                  <a:solidFill>
                    <a:prstClr val="black"/>
                  </a:solidFill>
                  <a:latin typeface="맑은 고딕" panose="020B0503020000020004" pitchFamily="50" charset="-127"/>
                </a:rPr>
                <a:t>가 주어졌을 때</a:t>
              </a:r>
              <a:r>
                <a:rPr lang="en-US" altLang="ko-KR">
                  <a:solidFill>
                    <a:prstClr val="black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>
                  <a:solidFill>
                    <a:prstClr val="black"/>
                  </a:solidFill>
                  <a:latin typeface="맑은 고딕" panose="020B0503020000020004" pitchFamily="50" charset="-127"/>
                </a:rPr>
                <a:t>단어 </a:t>
              </a:r>
              <a:r>
                <a:rPr lang="en-US" altLang="ko-KR">
                  <a:solidFill>
                    <a:prstClr val="black"/>
                  </a:solidFill>
                  <a:latin typeface="맑은 고딕" panose="020B0503020000020004" pitchFamily="50" charset="-127"/>
                </a:rPr>
                <a:t>w</a:t>
              </a:r>
              <a:r>
                <a:rPr lang="ko-KR" altLang="en-US">
                  <a:solidFill>
                    <a:prstClr val="black"/>
                  </a:solidFill>
                  <a:latin typeface="맑은 고딕" panose="020B0503020000020004" pitchFamily="50" charset="-127"/>
                </a:rPr>
                <a:t>를 관찰할 수 있는 확률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964290" y="1881589"/>
            <a:ext cx="225254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모델에 대한 가정</a:t>
            </a:r>
          </a:p>
        </p:txBody>
      </p:sp>
    </p:spTree>
    <p:extLst>
      <p:ext uri="{BB962C8B-B14F-4D97-AF65-F5344CB8AC3E}">
        <p14:creationId xmlns:p14="http://schemas.microsoft.com/office/powerpoint/2010/main" val="51686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83560" y="657762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386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NLP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–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N-gram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model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DDD6A4-5C4E-4180-9152-E947FEC22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340" y="3022760"/>
            <a:ext cx="10515600" cy="336307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sz="1400" b="1" dirty="0">
                <a:solidFill>
                  <a:srgbClr val="FF0000"/>
                </a:solidFill>
              </a:rPr>
              <a:t>Collection  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1400" b="1" dirty="0">
                <a:solidFill>
                  <a:srgbClr val="FF0000"/>
                </a:solidFill>
              </a:rPr>
              <a:t>Counter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lang="en-US" altLang="en-US" sz="1400" b="1" dirty="0">
                <a:solidFill>
                  <a:srgbClr val="C65D0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en-US" sz="1400" i="1" dirty="0">
                <a:solidFill>
                  <a:srgbClr val="408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Tally occurrences of words in a list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lang="en-US" altLang="en-US" sz="1400" b="1" dirty="0">
                <a:solidFill>
                  <a:srgbClr val="C65D0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en-US" sz="1400" dirty="0" err="1">
                <a:latin typeface="Arial" panose="020B0604020202020204" pitchFamily="34" charset="0"/>
              </a:rPr>
              <a:t>cnt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>
                <a:latin typeface="Arial" panose="020B0604020202020204" pitchFamily="34" charset="0"/>
              </a:rPr>
              <a:t>Counter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lang="en-US" altLang="en-US" sz="1400" b="1" dirty="0">
                <a:solidFill>
                  <a:srgbClr val="C65D0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en-US" sz="1400" b="1" dirty="0">
                <a:solidFill>
                  <a:srgbClr val="007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>
                <a:latin typeface="Arial" panose="020B0604020202020204" pitchFamily="34" charset="0"/>
              </a:rPr>
              <a:t>word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07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altLang="en-US" sz="1400" dirty="0">
                <a:solidFill>
                  <a:srgbClr val="407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'r'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>
                <a:solidFill>
                  <a:srgbClr val="407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>
                <a:solidFill>
                  <a:srgbClr val="407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'r'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>
                <a:solidFill>
                  <a:srgbClr val="407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'g‘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>
                <a:solidFill>
                  <a:srgbClr val="407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‘b</a:t>
            </a:r>
            <a:r>
              <a:rPr lang="en-US" altLang="ko-KR" sz="1400" dirty="0">
                <a:solidFill>
                  <a:srgbClr val="407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>
                <a:solidFill>
                  <a:srgbClr val="407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'b’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lang="en-US" altLang="en-US" sz="1400" b="1" dirty="0">
                <a:solidFill>
                  <a:srgbClr val="C65D0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 </a:t>
            </a:r>
            <a:r>
              <a:rPr lang="en-US" altLang="en-US" sz="1400" dirty="0" err="1">
                <a:latin typeface="Arial" panose="020B0604020202020204" pitchFamily="34" charset="0"/>
              </a:rPr>
              <a:t>cnt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sz="1400" dirty="0">
                <a:latin typeface="Arial" panose="020B0604020202020204" pitchFamily="34" charset="0"/>
              </a:rPr>
              <a:t>word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altLang="en-US" sz="1400" dirty="0">
                <a:solidFill>
                  <a:srgbClr val="666666"/>
                </a:solidFill>
                <a:latin typeface="Arial" panose="020B0604020202020204" pitchFamily="34" charset="0"/>
              </a:rPr>
              <a:t>+=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>
                <a:solidFill>
                  <a:srgbClr val="208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lang="en-US" altLang="en-US" sz="1400" b="1" dirty="0">
                <a:solidFill>
                  <a:srgbClr val="C65D0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en-US" sz="1400" dirty="0" err="1">
                <a:latin typeface="Arial" panose="020B0604020202020204" pitchFamily="34" charset="0"/>
              </a:rPr>
              <a:t>cnt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Counter({'b': 3, 'r': 2, 'g': 1})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lang="en-US" altLang="en-US" sz="1400" b="1" dirty="0">
                <a:solidFill>
                  <a:srgbClr val="C65D0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en-US" sz="1400" i="1" dirty="0">
                <a:solidFill>
                  <a:srgbClr val="408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Find the ten most common words in Hamlet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lang="en-US" altLang="en-US" sz="1400" b="1" dirty="0">
                <a:solidFill>
                  <a:srgbClr val="C65D0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en-US" sz="1400" b="1" dirty="0">
                <a:solidFill>
                  <a:srgbClr val="007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E84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lang="en-US" altLang="en-US" sz="1400" b="1" dirty="0">
                <a:solidFill>
                  <a:srgbClr val="C65D0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en-US" sz="1400" dirty="0">
                <a:latin typeface="Arial" panose="020B0604020202020204" pitchFamily="34" charset="0"/>
              </a:rPr>
              <a:t>words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 err="1">
                <a:latin typeface="Arial" panose="020B0604020202020204" pitchFamily="34" charset="0"/>
              </a:rPr>
              <a:t>re</a:t>
            </a:r>
            <a:r>
              <a:rPr lang="en-US" altLang="en-US" sz="14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400" dirty="0" err="1">
                <a:latin typeface="Arial" panose="020B0604020202020204" pitchFamily="34" charset="0"/>
              </a:rPr>
              <a:t>findall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>
                <a:solidFill>
                  <a:srgbClr val="407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r'\w+’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altLang="en-US" sz="1400" dirty="0">
              <a:solidFill>
                <a:srgbClr val="007020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>
                <a:solidFill>
                  <a:srgbClr val="407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'hamlet.txt'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1400" dirty="0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400" dirty="0">
                <a:latin typeface="Arial" panose="020B0604020202020204" pitchFamily="34" charset="0"/>
              </a:rPr>
              <a:t>read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1400" dirty="0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400" dirty="0">
                <a:latin typeface="Arial" panose="020B0604020202020204" pitchFamily="34" charset="0"/>
              </a:rPr>
              <a:t>lower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lang="en-US" altLang="en-US" sz="1400" b="1" dirty="0">
                <a:solidFill>
                  <a:srgbClr val="C65D0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en-US" sz="1400" dirty="0">
                <a:latin typeface="Arial" panose="020B0604020202020204" pitchFamily="34" charset="0"/>
              </a:rPr>
              <a:t>Counter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>
                <a:latin typeface="Arial" panose="020B0604020202020204" pitchFamily="34" charset="0"/>
              </a:rPr>
              <a:t>words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1400" dirty="0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400" dirty="0" err="1">
                <a:latin typeface="Arial" panose="020B0604020202020204" pitchFamily="34" charset="0"/>
              </a:rPr>
              <a:t>most_common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>
                <a:solidFill>
                  <a:srgbClr val="208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[('the', 1143), ('and', 966), ('to', 762), ('of', 669),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altLang="en-US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631), ('you', 554), ('a', 546), ('my', 514), ('hamlet', 471), ('in', 451)]</a:t>
            </a:r>
            <a:r>
              <a:rPr lang="en-US" altLang="en-US" sz="1400" dirty="0"/>
              <a:t> 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C72BAC0-3EA3-4EE8-9E65-844D2D15C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501" y="5931941"/>
            <a:ext cx="8153400" cy="501650"/>
          </a:xfrm>
        </p:spPr>
        <p:txBody>
          <a:bodyPr/>
          <a:lstStyle/>
          <a:p>
            <a:pPr algn="r"/>
            <a:r>
              <a:rPr lang="en-US" sz="500" dirty="0">
                <a:hlinkClick r:id="rId3"/>
              </a:rPr>
              <a:t>https://www.slideshare.net/dahlmoon/string-20160310</a:t>
            </a:r>
            <a:r>
              <a:rPr lang="en-US" sz="500" dirty="0"/>
              <a:t> </a:t>
            </a:r>
          </a:p>
          <a:p>
            <a:pPr algn="r"/>
            <a:r>
              <a:rPr lang="en-US" sz="500" dirty="0">
                <a:hlinkClick r:id="rId4"/>
              </a:rPr>
              <a:t>https://docs.python.org/3/library/collections.html</a:t>
            </a:r>
            <a:r>
              <a:rPr lang="en-US" sz="500" dirty="0"/>
              <a:t> </a:t>
            </a:r>
          </a:p>
          <a:p>
            <a:pPr algn="r"/>
            <a:r>
              <a:rPr lang="en-US" sz="500" dirty="0">
                <a:hlinkClick r:id="rId5"/>
              </a:rPr>
              <a:t>https://stackoverflow.com/questions/19212306/whats-the-difference-between-ascii-and-unicode</a:t>
            </a:r>
            <a:r>
              <a:rPr lang="en-US" sz="5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A85F33-B431-48AB-836D-B95C959D6B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40" y="1027546"/>
            <a:ext cx="4887858" cy="1969734"/>
          </a:xfrm>
          <a:prstGeom prst="rect">
            <a:avLst/>
          </a:prstGeom>
        </p:spPr>
      </p:pic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CC06C967-CF3D-4221-8F27-B53F3A0DBA9B}"/>
              </a:ext>
            </a:extLst>
          </p:cNvPr>
          <p:cNvSpPr/>
          <p:nvPr/>
        </p:nvSpPr>
        <p:spPr>
          <a:xfrm flipH="1">
            <a:off x="5062198" y="1190611"/>
            <a:ext cx="1046748" cy="721896"/>
          </a:xfrm>
          <a:prstGeom prst="stripedRightArrow">
            <a:avLst>
              <a:gd name="adj1" fmla="val 50000"/>
              <a:gd name="adj2" fmla="val 6504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D772F-953A-4C71-8807-97119FB4433F}"/>
              </a:ext>
            </a:extLst>
          </p:cNvPr>
          <p:cNvSpPr txBox="1"/>
          <p:nvPr/>
        </p:nvSpPr>
        <p:spPr>
          <a:xfrm>
            <a:off x="5394605" y="2019355"/>
            <a:ext cx="3749395" cy="36933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Counter</a:t>
            </a:r>
            <a:r>
              <a:rPr lang="ko-KR" altLang="en-US" b="1" dirty="0">
                <a:solidFill>
                  <a:srgbClr val="FF0000"/>
                </a:solidFill>
              </a:rPr>
              <a:t>는 나눌 수 있는 오브젝트를 세는 </a:t>
            </a:r>
            <a:r>
              <a:rPr lang="en-US" altLang="ko-KR" b="1" dirty="0">
                <a:solidFill>
                  <a:srgbClr val="FF0000"/>
                </a:solidFill>
              </a:rPr>
              <a:t>dictionary subclass</a:t>
            </a:r>
            <a:r>
              <a:rPr lang="ko-KR" altLang="en-US" b="1" dirty="0">
                <a:solidFill>
                  <a:srgbClr val="FF0000"/>
                </a:solidFill>
              </a:rPr>
              <a:t>이다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ko-KR" altLang="en-US" b="1" dirty="0">
                <a:solidFill>
                  <a:srgbClr val="FF0000"/>
                </a:solidFill>
              </a:rPr>
              <a:t>각 원소가 </a:t>
            </a:r>
            <a:r>
              <a:rPr lang="en-US" altLang="ko-KR" b="1" dirty="0">
                <a:solidFill>
                  <a:srgbClr val="FF0000"/>
                </a:solidFill>
              </a:rPr>
              <a:t>key </a:t>
            </a:r>
            <a:r>
              <a:rPr lang="ko-KR" altLang="en-US" b="1" dirty="0">
                <a:solidFill>
                  <a:srgbClr val="FF0000"/>
                </a:solidFill>
              </a:rPr>
              <a:t>로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그 원소의 카운트 횟수가 </a:t>
            </a:r>
            <a:r>
              <a:rPr lang="en-US" altLang="ko-KR" b="1" dirty="0">
                <a:solidFill>
                  <a:srgbClr val="FF0000"/>
                </a:solidFill>
              </a:rPr>
              <a:t>value</a:t>
            </a:r>
            <a:r>
              <a:rPr lang="ko-KR" altLang="en-US" b="1" dirty="0">
                <a:solidFill>
                  <a:srgbClr val="FF0000"/>
                </a:solidFill>
              </a:rPr>
              <a:t>로 이루어지는 사전형 집합을 만든다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endParaRPr lang="en-US" altLang="en-US" dirty="0">
              <a:solidFill>
                <a:srgbClr val="FF0000"/>
              </a:solidFill>
              <a:latin typeface="Arial Unicode MS"/>
            </a:endParaRPr>
          </a:p>
          <a:p>
            <a:endParaRPr lang="en-US" altLang="en-US" b="1" dirty="0">
              <a:solidFill>
                <a:srgbClr val="C65D09"/>
              </a:solidFill>
              <a:latin typeface="Arial Unicode MS"/>
              <a:ea typeface="Courier New" panose="02070309020205020404" pitchFamily="49" charset="0"/>
            </a:endParaRPr>
          </a:p>
          <a:p>
            <a:r>
              <a:rPr lang="en-US" altLang="en-US" b="1" dirty="0">
                <a:solidFill>
                  <a:srgbClr val="C65D09"/>
                </a:solidFill>
                <a:latin typeface="Arial Unicode MS"/>
                <a:ea typeface="Courier New" panose="02070309020205020404" pitchFamily="49" charset="0"/>
              </a:rPr>
              <a:t>&gt;&gt;&gt; </a:t>
            </a:r>
            <a:r>
              <a:rPr lang="en-US" altLang="en-US" dirty="0">
                <a:latin typeface="Arial" panose="020B0604020202020204" pitchFamily="34" charset="0"/>
              </a:rPr>
              <a:t>c</a:t>
            </a:r>
            <a:r>
              <a:rPr lang="en-US" altLang="en-US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 </a:t>
            </a:r>
            <a:r>
              <a:rPr lang="en-US" altLang="en-US" dirty="0">
                <a:latin typeface="Arial" panose="020B0604020202020204" pitchFamily="34" charset="0"/>
              </a:rPr>
              <a:t>Counter</a:t>
            </a:r>
            <a:r>
              <a:rPr lang="en-US" altLang="en-US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() </a:t>
            </a:r>
            <a:r>
              <a:rPr lang="en-US" altLang="en-US" i="1" dirty="0">
                <a:solidFill>
                  <a:srgbClr val="408090"/>
                </a:solidFill>
                <a:latin typeface="Arial Unicode MS"/>
                <a:ea typeface="Courier New" panose="02070309020205020404" pitchFamily="49" charset="0"/>
              </a:rPr>
              <a:t># a new, empty counter</a:t>
            </a:r>
            <a:r>
              <a:rPr lang="en-US" altLang="en-US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 </a:t>
            </a:r>
            <a:br>
              <a:rPr lang="en-US" altLang="en-US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</a:br>
            <a:r>
              <a:rPr lang="en-US" altLang="en-US" b="1" dirty="0">
                <a:solidFill>
                  <a:srgbClr val="C65D09"/>
                </a:solidFill>
                <a:latin typeface="Arial Unicode MS"/>
                <a:ea typeface="Courier New" panose="02070309020205020404" pitchFamily="49" charset="0"/>
              </a:rPr>
              <a:t>&gt;&gt;&gt; </a:t>
            </a:r>
            <a:r>
              <a:rPr lang="en-US" altLang="en-US" dirty="0">
                <a:latin typeface="Arial" panose="020B0604020202020204" pitchFamily="34" charset="0"/>
              </a:rPr>
              <a:t>c</a:t>
            </a:r>
            <a:r>
              <a:rPr lang="en-US" altLang="en-US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 </a:t>
            </a:r>
            <a:r>
              <a:rPr lang="en-US" altLang="en-US" dirty="0">
                <a:latin typeface="Arial" panose="020B0604020202020204" pitchFamily="34" charset="0"/>
              </a:rPr>
              <a:t>Counter</a:t>
            </a:r>
            <a:r>
              <a:rPr lang="en-US" altLang="en-US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4070A0"/>
                </a:solidFill>
                <a:latin typeface="Arial Unicode MS"/>
                <a:ea typeface="Courier New" panose="02070309020205020404" pitchFamily="49" charset="0"/>
              </a:rPr>
              <a:t>'</a:t>
            </a:r>
            <a:r>
              <a:rPr lang="en-US" altLang="en-US" dirty="0" err="1">
                <a:solidFill>
                  <a:srgbClr val="4070A0"/>
                </a:solidFill>
                <a:latin typeface="Arial Unicode MS"/>
                <a:ea typeface="Courier New" panose="02070309020205020404" pitchFamily="49" charset="0"/>
              </a:rPr>
              <a:t>gallahad</a:t>
            </a:r>
            <a:r>
              <a:rPr lang="en-US" altLang="en-US" dirty="0">
                <a:solidFill>
                  <a:srgbClr val="4070A0"/>
                </a:solidFill>
                <a:latin typeface="Arial Unicode MS"/>
                <a:ea typeface="Courier New" panose="02070309020205020404" pitchFamily="49" charset="0"/>
              </a:rPr>
              <a:t>'</a:t>
            </a:r>
            <a:r>
              <a:rPr lang="en-US" altLang="en-US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) </a:t>
            </a:r>
            <a:r>
              <a:rPr lang="en-US" altLang="en-US" i="1" dirty="0">
                <a:solidFill>
                  <a:srgbClr val="408090"/>
                </a:solidFill>
                <a:latin typeface="Arial Unicode MS"/>
                <a:ea typeface="Courier New" panose="02070309020205020404" pitchFamily="49" charset="0"/>
              </a:rPr>
              <a:t># a new counter from an </a:t>
            </a:r>
            <a:r>
              <a:rPr lang="en-US" altLang="en-US" i="1" dirty="0" err="1">
                <a:solidFill>
                  <a:srgbClr val="408090"/>
                </a:solidFill>
                <a:latin typeface="Arial Unicode MS"/>
                <a:ea typeface="Courier New" panose="02070309020205020404" pitchFamily="49" charset="0"/>
              </a:rPr>
              <a:t>iterable</a:t>
            </a:r>
            <a:r>
              <a:rPr lang="en-US" altLang="en-US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 </a:t>
            </a:r>
            <a:br>
              <a:rPr lang="en-US" altLang="en-US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</a:br>
            <a:r>
              <a:rPr lang="en-US" altLang="en-US" b="1" dirty="0">
                <a:solidFill>
                  <a:srgbClr val="C65D09"/>
                </a:solidFill>
                <a:latin typeface="Arial Unicode MS"/>
                <a:ea typeface="Courier New" panose="02070309020205020404" pitchFamily="49" charset="0"/>
              </a:rPr>
              <a:t>&gt;&gt;&gt; </a:t>
            </a:r>
            <a:r>
              <a:rPr lang="en-US" altLang="en-US" dirty="0">
                <a:latin typeface="Arial" panose="020B0604020202020204" pitchFamily="34" charset="0"/>
              </a:rPr>
              <a:t>c</a:t>
            </a:r>
            <a:r>
              <a:rPr lang="en-US" altLang="en-US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 </a:t>
            </a:r>
            <a:r>
              <a:rPr lang="en-US" altLang="en-US" dirty="0">
                <a:latin typeface="Arial" panose="020B0604020202020204" pitchFamily="34" charset="0"/>
              </a:rPr>
              <a:t>Counter</a:t>
            </a:r>
            <a:r>
              <a:rPr lang="en-US" altLang="en-US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({</a:t>
            </a:r>
            <a:r>
              <a:rPr lang="en-US" altLang="en-US" dirty="0">
                <a:solidFill>
                  <a:srgbClr val="4070A0"/>
                </a:solidFill>
                <a:latin typeface="Arial Unicode MS"/>
                <a:ea typeface="Courier New" panose="02070309020205020404" pitchFamily="49" charset="0"/>
              </a:rPr>
              <a:t>'red'</a:t>
            </a:r>
            <a:r>
              <a:rPr lang="en-US" altLang="en-US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: </a:t>
            </a:r>
            <a:r>
              <a:rPr lang="en-US" altLang="en-US" dirty="0">
                <a:solidFill>
                  <a:srgbClr val="208050"/>
                </a:solidFill>
                <a:latin typeface="Arial Unicode MS"/>
                <a:ea typeface="Courier New" panose="02070309020205020404" pitchFamily="49" charset="0"/>
              </a:rPr>
              <a:t>4</a:t>
            </a:r>
            <a:r>
              <a:rPr lang="en-US" altLang="en-US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, </a:t>
            </a:r>
            <a:r>
              <a:rPr lang="en-US" altLang="en-US" dirty="0">
                <a:solidFill>
                  <a:srgbClr val="4070A0"/>
                </a:solidFill>
                <a:latin typeface="Arial Unicode MS"/>
                <a:ea typeface="Courier New" panose="02070309020205020404" pitchFamily="49" charset="0"/>
              </a:rPr>
              <a:t>'blue'</a:t>
            </a:r>
            <a:r>
              <a:rPr lang="en-US" altLang="en-US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: </a:t>
            </a:r>
            <a:r>
              <a:rPr lang="en-US" altLang="en-US" dirty="0">
                <a:solidFill>
                  <a:srgbClr val="208050"/>
                </a:solidFill>
                <a:latin typeface="Arial Unicode MS"/>
                <a:ea typeface="Courier New" panose="02070309020205020404" pitchFamily="49" charset="0"/>
              </a:rPr>
              <a:t>2</a:t>
            </a:r>
            <a:r>
              <a:rPr lang="en-US" altLang="en-US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}) </a:t>
            </a:r>
            <a:r>
              <a:rPr lang="en-US" altLang="en-US" i="1" dirty="0">
                <a:solidFill>
                  <a:srgbClr val="408090"/>
                </a:solidFill>
                <a:latin typeface="Arial Unicode MS"/>
                <a:ea typeface="Courier New" panose="02070309020205020404" pitchFamily="49" charset="0"/>
              </a:rPr>
              <a:t># a new counter from a mapping</a:t>
            </a:r>
            <a:r>
              <a:rPr lang="en-US" altLang="en-US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 </a:t>
            </a:r>
            <a:br>
              <a:rPr lang="en-US" altLang="en-US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</a:br>
            <a:r>
              <a:rPr lang="en-US" altLang="en-US" b="1" dirty="0">
                <a:solidFill>
                  <a:srgbClr val="C65D09"/>
                </a:solidFill>
                <a:latin typeface="Arial Unicode MS"/>
                <a:ea typeface="Courier New" panose="02070309020205020404" pitchFamily="49" charset="0"/>
              </a:rPr>
              <a:t>&gt;&gt;&gt; </a:t>
            </a:r>
            <a:r>
              <a:rPr lang="en-US" altLang="en-US" dirty="0">
                <a:latin typeface="Arial" panose="020B0604020202020204" pitchFamily="34" charset="0"/>
              </a:rPr>
              <a:t>c</a:t>
            </a:r>
            <a:r>
              <a:rPr lang="en-US" altLang="en-US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 </a:t>
            </a:r>
            <a:r>
              <a:rPr lang="en-US" altLang="en-US" dirty="0">
                <a:latin typeface="Arial" panose="020B0604020202020204" pitchFamily="34" charset="0"/>
              </a:rPr>
              <a:t>Counter</a:t>
            </a:r>
            <a:r>
              <a:rPr lang="en-US" altLang="en-US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(</a:t>
            </a:r>
            <a:r>
              <a:rPr lang="en-US" altLang="en-US" dirty="0">
                <a:latin typeface="Arial" panose="020B0604020202020204" pitchFamily="34" charset="0"/>
              </a:rPr>
              <a:t>cats</a:t>
            </a:r>
            <a:r>
              <a:rPr lang="en-US" altLang="en-US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dirty="0">
                <a:solidFill>
                  <a:srgbClr val="208050"/>
                </a:solidFill>
                <a:latin typeface="Arial Unicode MS"/>
                <a:ea typeface="Courier New" panose="02070309020205020404" pitchFamily="49" charset="0"/>
              </a:rPr>
              <a:t>4</a:t>
            </a:r>
            <a:r>
              <a:rPr lang="en-US" altLang="en-US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, </a:t>
            </a:r>
            <a:r>
              <a:rPr lang="en-US" altLang="en-US" dirty="0">
                <a:latin typeface="Arial" panose="020B0604020202020204" pitchFamily="34" charset="0"/>
              </a:rPr>
              <a:t>dogs</a:t>
            </a:r>
            <a:r>
              <a:rPr lang="en-US" altLang="en-US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dirty="0">
                <a:solidFill>
                  <a:srgbClr val="208050"/>
                </a:solidFill>
                <a:latin typeface="Arial Unicode MS"/>
                <a:ea typeface="Courier New" panose="02070309020205020404" pitchFamily="49" charset="0"/>
              </a:rPr>
              <a:t>8</a:t>
            </a:r>
            <a:r>
              <a:rPr lang="en-US" altLang="en-US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394656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4" y="198691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90" y="270696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Topic Modeling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/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 panose="020B0503020000020004" pitchFamily="50" charset="-127"/>
                <a:cs typeface="+mn-cs"/>
              </a:rPr>
              <a:t>LDA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979896"/>
            <a:ext cx="69723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510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4" y="198691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90" y="270696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Topic Modeling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/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 panose="020B0503020000020004" pitchFamily="50" charset="-127"/>
                <a:cs typeface="+mn-cs"/>
              </a:rPr>
              <a:t>LDA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17341" y="2540210"/>
            <a:ext cx="5248448" cy="377545"/>
            <a:chOff x="1131641" y="1936236"/>
            <a:chExt cx="5248448" cy="377545"/>
          </a:xfrm>
        </p:grpSpPr>
        <p:grpSp>
          <p:nvGrpSpPr>
            <p:cNvPr id="25" name="그룹 24"/>
            <p:cNvGrpSpPr/>
            <p:nvPr/>
          </p:nvGrpSpPr>
          <p:grpSpPr>
            <a:xfrm>
              <a:off x="1131641" y="1936236"/>
              <a:ext cx="377545" cy="377545"/>
              <a:chOff x="1043608" y="1899138"/>
              <a:chExt cx="377545" cy="377545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43608" y="1899138"/>
                <a:ext cx="377545" cy="377545"/>
              </a:xfrm>
              <a:prstGeom prst="ellipse">
                <a:avLst/>
              </a:prstGeom>
              <a:noFill/>
              <a:ln w="28575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084343" y="1903244"/>
                <a:ext cx="296075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1549921" y="1940342"/>
              <a:ext cx="483016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모든 문서의 모든 단어에 임의의 토픽을 부여</a:t>
              </a: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017341" y="3997216"/>
            <a:ext cx="6589008" cy="377545"/>
            <a:chOff x="1131641" y="1936236"/>
            <a:chExt cx="6589008" cy="377545"/>
          </a:xfrm>
        </p:grpSpPr>
        <p:grpSp>
          <p:nvGrpSpPr>
            <p:cNvPr id="30" name="그룹 29"/>
            <p:cNvGrpSpPr/>
            <p:nvPr/>
          </p:nvGrpSpPr>
          <p:grpSpPr>
            <a:xfrm>
              <a:off x="1131641" y="1936236"/>
              <a:ext cx="377545" cy="377545"/>
              <a:chOff x="1043608" y="1899138"/>
              <a:chExt cx="377545" cy="377545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1043608" y="1899138"/>
                <a:ext cx="377545" cy="377545"/>
              </a:xfrm>
              <a:prstGeom prst="ellipse">
                <a:avLst/>
              </a:prstGeom>
              <a:noFill/>
              <a:ln w="28575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084343" y="1903244"/>
                <a:ext cx="296075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noProof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1549921" y="1940342"/>
              <a:ext cx="617072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Weight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를 사용하여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해당 단어에 알맞은 새로운 토픽 할당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017341" y="4725719"/>
            <a:ext cx="2151447" cy="377545"/>
            <a:chOff x="1131641" y="1936236"/>
            <a:chExt cx="2151447" cy="377545"/>
          </a:xfrm>
        </p:grpSpPr>
        <p:grpSp>
          <p:nvGrpSpPr>
            <p:cNvPr id="35" name="그룹 34"/>
            <p:cNvGrpSpPr/>
            <p:nvPr/>
          </p:nvGrpSpPr>
          <p:grpSpPr>
            <a:xfrm>
              <a:off x="1131641" y="1936236"/>
              <a:ext cx="377545" cy="377545"/>
              <a:chOff x="1043608" y="1899138"/>
              <a:chExt cx="377545" cy="377545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1043608" y="1899138"/>
                <a:ext cx="377545" cy="377545"/>
              </a:xfrm>
              <a:prstGeom prst="ellipse">
                <a:avLst/>
              </a:prstGeom>
              <a:noFill/>
              <a:ln w="28575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084343" y="1903244"/>
                <a:ext cx="296075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1549921" y="1940342"/>
              <a:ext cx="173316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이 과정의 반복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017341" y="5454221"/>
            <a:ext cx="7867755" cy="377545"/>
            <a:chOff x="1131641" y="1936236"/>
            <a:chExt cx="7867755" cy="377545"/>
          </a:xfrm>
        </p:grpSpPr>
        <p:grpSp>
          <p:nvGrpSpPr>
            <p:cNvPr id="40" name="그룹 39"/>
            <p:cNvGrpSpPr/>
            <p:nvPr/>
          </p:nvGrpSpPr>
          <p:grpSpPr>
            <a:xfrm>
              <a:off x="1131641" y="1936236"/>
              <a:ext cx="377545" cy="377545"/>
              <a:chOff x="1043608" y="1899138"/>
              <a:chExt cx="377545" cy="377545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43608" y="1899138"/>
                <a:ext cx="377545" cy="377545"/>
              </a:xfrm>
              <a:prstGeom prst="ellipse">
                <a:avLst/>
              </a:prstGeom>
              <a:noFill/>
              <a:ln w="28575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084343" y="1903244"/>
                <a:ext cx="296075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5</a:t>
                </a: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1549921" y="1940342"/>
              <a:ext cx="744947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토픽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-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단어 분포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&amp;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문서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-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토픽 분포의 결합확률로부터 나오는 표본 획득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017341" y="3268713"/>
            <a:ext cx="6896720" cy="377545"/>
            <a:chOff x="1131641" y="1936236"/>
            <a:chExt cx="6896720" cy="377545"/>
          </a:xfrm>
        </p:grpSpPr>
        <p:grpSp>
          <p:nvGrpSpPr>
            <p:cNvPr id="45" name="그룹 44"/>
            <p:cNvGrpSpPr/>
            <p:nvPr/>
          </p:nvGrpSpPr>
          <p:grpSpPr>
            <a:xfrm>
              <a:off x="1131641" y="1936236"/>
              <a:ext cx="377545" cy="377545"/>
              <a:chOff x="1043608" y="1899138"/>
              <a:chExt cx="377545" cy="377545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1043608" y="1899138"/>
                <a:ext cx="377545" cy="377545"/>
              </a:xfrm>
              <a:prstGeom prst="ellipse">
                <a:avLst/>
              </a:prstGeom>
              <a:noFill/>
              <a:ln w="28575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084343" y="1903244"/>
                <a:ext cx="296075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2</a:t>
                </a: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549921" y="1940342"/>
              <a:ext cx="647844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prstClr val="black"/>
                  </a:solidFill>
                  <a:latin typeface="맑은 고딕" panose="020B0503020000020004" pitchFamily="50" charset="-127"/>
                </a:rPr>
                <a:t>토픽</a:t>
              </a:r>
              <a:r>
                <a:rPr lang="en-US" altLang="ko-KR">
                  <a:solidFill>
                    <a:prstClr val="black"/>
                  </a:solidFill>
                  <a:latin typeface="맑은 고딕" panose="020B0503020000020004" pitchFamily="50" charset="-127"/>
                </a:rPr>
                <a:t>-</a:t>
              </a:r>
              <a:r>
                <a:rPr lang="ko-KR" altLang="en-US">
                  <a:solidFill>
                    <a:prstClr val="black"/>
                  </a:solidFill>
                  <a:latin typeface="맑은 고딕" panose="020B0503020000020004" pitchFamily="50" charset="-127"/>
                </a:rPr>
                <a:t>단어 분포 </a:t>
              </a:r>
              <a:r>
                <a:rPr lang="en-US" altLang="ko-KR">
                  <a:solidFill>
                    <a:prstClr val="black"/>
                  </a:solidFill>
                  <a:latin typeface="맑은 고딕" panose="020B0503020000020004" pitchFamily="50" charset="-127"/>
                </a:rPr>
                <a:t>&amp;</a:t>
              </a:r>
              <a:r>
                <a:rPr lang="ko-KR" altLang="en-US">
                  <a:solidFill>
                    <a:prstClr val="black"/>
                  </a:solidFill>
                  <a:latin typeface="맑은 고딕" panose="020B0503020000020004" pitchFamily="50" charset="-127"/>
                </a:rPr>
                <a:t> 문서</a:t>
              </a:r>
              <a:r>
                <a:rPr lang="en-US" altLang="ko-KR">
                  <a:solidFill>
                    <a:prstClr val="black"/>
                  </a:solidFill>
                  <a:latin typeface="맑은 고딕" panose="020B0503020000020004" pitchFamily="50" charset="-127"/>
                </a:rPr>
                <a:t>-</a:t>
              </a:r>
              <a:r>
                <a:rPr lang="ko-KR" altLang="en-US">
                  <a:solidFill>
                    <a:prstClr val="black"/>
                  </a:solidFill>
                  <a:latin typeface="맑은 고딕" panose="020B0503020000020004" pitchFamily="50" charset="-127"/>
                </a:rPr>
                <a:t>토픽 분포</a:t>
              </a:r>
              <a:r>
                <a:rPr lang="en-US" altLang="ko-KR">
                  <a:solidFill>
                    <a:prstClr val="black"/>
                  </a:solidFill>
                  <a:latin typeface="맑은 고딕" panose="020B0503020000020004" pitchFamily="50" charset="-127"/>
                </a:rPr>
                <a:t> ~&gt; </a:t>
              </a:r>
              <a:r>
                <a:rPr lang="ko-KR" altLang="en-US">
                  <a:solidFill>
                    <a:prstClr val="black"/>
                  </a:solidFill>
                  <a:latin typeface="맑은 고딕" panose="020B0503020000020004" pitchFamily="50" charset="-127"/>
                </a:rPr>
                <a:t>각 토픽에 </a:t>
              </a:r>
              <a:r>
                <a:rPr lang="en-US" altLang="ko-KR">
                  <a:solidFill>
                    <a:prstClr val="black"/>
                  </a:solidFill>
                  <a:latin typeface="맑은 고딕" panose="020B0503020000020004" pitchFamily="50" charset="-127"/>
                </a:rPr>
                <a:t>weight</a:t>
              </a:r>
              <a:r>
                <a:rPr lang="ko-KR" altLang="en-US">
                  <a:solidFill>
                    <a:prstClr val="black"/>
                  </a:solidFill>
                  <a:latin typeface="맑은 고딕" panose="020B0503020000020004" pitchFamily="50" charset="-127"/>
                </a:rPr>
                <a:t> 할당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964290" y="1881589"/>
            <a:ext cx="472885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Document_topic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생성하는 깁스 샘플링</a:t>
            </a:r>
          </a:p>
        </p:txBody>
      </p:sp>
    </p:spTree>
    <p:extLst>
      <p:ext uri="{BB962C8B-B14F-4D97-AF65-F5344CB8AC3E}">
        <p14:creationId xmlns:p14="http://schemas.microsoft.com/office/powerpoint/2010/main" val="36217820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4" y="198691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90" y="270696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Topic Modeling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/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 panose="020B0503020000020004" pitchFamily="50" charset="-127"/>
                <a:cs typeface="+mn-cs"/>
              </a:rPr>
              <a:t>LDA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451735"/>
            <a:ext cx="62103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012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4" y="198691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90" y="270696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Topic Modeling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/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 panose="020B0503020000020004" pitchFamily="50" charset="-127"/>
                <a:cs typeface="+mn-cs"/>
              </a:rPr>
              <a:t>LDA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90" y="1773555"/>
            <a:ext cx="1543050" cy="590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91" y="2645330"/>
            <a:ext cx="474345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688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4" y="198691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90" y="270696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Topic Modeling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/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 panose="020B0503020000020004" pitchFamily="50" charset="-127"/>
                <a:cs typeface="+mn-cs"/>
              </a:rPr>
              <a:t>LDA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645330"/>
            <a:ext cx="6391275" cy="2314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90" y="1773555"/>
            <a:ext cx="15430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50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4" y="198691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90" y="270696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Topic Modeling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/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 panose="020B0503020000020004" pitchFamily="50" charset="-127"/>
                <a:cs typeface="+mn-cs"/>
              </a:rPr>
              <a:t>LDA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073362"/>
            <a:ext cx="78295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104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4" y="198691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90" y="270696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Topic Modeling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/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 panose="020B0503020000020004" pitchFamily="50" charset="-127"/>
                <a:cs typeface="+mn-cs"/>
              </a:rPr>
              <a:t>LDA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45" y="2378124"/>
            <a:ext cx="76866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758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4" y="198691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90" y="270696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Topic Modeling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/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 panose="020B0503020000020004" pitchFamily="50" charset="-127"/>
                <a:cs typeface="+mn-cs"/>
              </a:rPr>
              <a:t>LDA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739818"/>
            <a:ext cx="58007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403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4" y="198691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90" y="270696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Topic Modeling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/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 panose="020B0503020000020004" pitchFamily="50" charset="-127"/>
                <a:cs typeface="+mn-cs"/>
              </a:rPr>
              <a:t>LDA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7967" b="64571"/>
          <a:stretch/>
        </p:blipFill>
        <p:spPr>
          <a:xfrm>
            <a:off x="971600" y="1855570"/>
            <a:ext cx="6276975" cy="117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872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4" y="198691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90" y="270696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Topic Modeling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/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 panose="020B0503020000020004" pitchFamily="50" charset="-127"/>
                <a:cs typeface="+mn-cs"/>
              </a:rPr>
              <a:t>LDA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7967" b="64571"/>
          <a:stretch/>
        </p:blipFill>
        <p:spPr>
          <a:xfrm>
            <a:off x="971600" y="1855570"/>
            <a:ext cx="6276975" cy="117448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986826"/>
            <a:ext cx="2266950" cy="22193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334" y="3576230"/>
            <a:ext cx="2333625" cy="28098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3742" y="2710722"/>
            <a:ext cx="2314575" cy="18288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8504" y="4512310"/>
            <a:ext cx="23050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31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386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NLP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–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N-gram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model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2C0FA2B-D953-4B5F-8B90-9FD399174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291" y="3381111"/>
            <a:ext cx="4663870" cy="2522308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sz="1800" b="1" dirty="0">
                <a:solidFill>
                  <a:srgbClr val="FF0000"/>
                </a:solidFill>
              </a:rPr>
              <a:t>Collections </a:t>
            </a:r>
            <a:r>
              <a:rPr lang="en-US" altLang="ko-KR" sz="18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18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defaultdict</a:t>
            </a:r>
            <a:endParaRPr lang="en-US" altLang="ko-KR" sz="1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800" b="1" dirty="0" err="1">
                <a:solidFill>
                  <a:srgbClr val="FF0000"/>
                </a:solidFill>
              </a:rPr>
              <a:t>Defaultdict</a:t>
            </a:r>
            <a:r>
              <a:rPr lang="en-US" sz="1800" b="1" dirty="0">
                <a:solidFill>
                  <a:srgbClr val="FF0000"/>
                </a:solidFill>
              </a:rPr>
              <a:t>()</a:t>
            </a:r>
          </a:p>
          <a:p>
            <a:r>
              <a:rPr lang="ko-KR" altLang="en-US" sz="1800" dirty="0"/>
              <a:t>기본적으로 사전형 구조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존재하지 않는 </a:t>
            </a:r>
            <a:r>
              <a:rPr lang="en-US" altLang="ko-KR" sz="1800" dirty="0"/>
              <a:t>key </a:t>
            </a:r>
            <a:r>
              <a:rPr lang="ko-KR" altLang="en-US" sz="1800" dirty="0"/>
              <a:t>가 검색되면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자동적으로</a:t>
            </a:r>
            <a:r>
              <a:rPr lang="en-US" altLang="ko-KR" sz="1800" dirty="0"/>
              <a:t> default value</a:t>
            </a:r>
            <a:r>
              <a:rPr lang="ko-KR" altLang="en-US" sz="1800" dirty="0"/>
              <a:t>를 반환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오류내지않고</a:t>
            </a:r>
            <a:r>
              <a:rPr lang="en-US" altLang="ko-KR" sz="1800" dirty="0"/>
              <a:t>)</a:t>
            </a:r>
            <a:endParaRPr lang="en-US" sz="1800" dirty="0"/>
          </a:p>
          <a:p>
            <a:r>
              <a:rPr lang="ko-KR" altLang="en-US" sz="1800" dirty="0"/>
              <a:t>사용할 때는</a:t>
            </a:r>
            <a:r>
              <a:rPr lang="en-US" altLang="ko-KR" sz="1800" dirty="0"/>
              <a:t>(  ) </a:t>
            </a:r>
            <a:r>
              <a:rPr lang="ko-KR" altLang="en-US" sz="1800" dirty="0"/>
              <a:t>안에 </a:t>
            </a:r>
            <a:r>
              <a:rPr lang="en-US" sz="1800" dirty="0" err="1"/>
              <a:t>Int</a:t>
            </a:r>
            <a:r>
              <a:rPr lang="en-US" sz="1800" dirty="0"/>
              <a:t>, list </a:t>
            </a:r>
            <a:r>
              <a:rPr lang="ko-KR" altLang="en-US" sz="1800" dirty="0"/>
              <a:t>를 대입해야 한다</a:t>
            </a:r>
            <a:r>
              <a:rPr lang="en-US" altLang="ko-KR" sz="1800" dirty="0"/>
              <a:t>. (</a:t>
            </a:r>
            <a:r>
              <a:rPr lang="ko-KR" altLang="en-US" sz="1800" dirty="0"/>
              <a:t>함수가 아니라</a:t>
            </a:r>
            <a:r>
              <a:rPr lang="en-US" altLang="ko-KR" sz="1800" dirty="0"/>
              <a:t>)</a:t>
            </a:r>
            <a:endParaRPr lang="en-US" sz="1800" dirty="0"/>
          </a:p>
          <a:p>
            <a:pPr marL="0" indent="0">
              <a:buNone/>
            </a:pPr>
            <a:endParaRPr lang="en-US" sz="1800" b="1" dirty="0">
              <a:solidFill>
                <a:srgbClr val="FF0000"/>
              </a:solidFill>
            </a:endParaRPr>
          </a:p>
          <a:p>
            <a:endParaRPr lang="en-US" sz="1800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7DCBA362-FCE9-40B0-96EE-5B67EA7A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903419"/>
            <a:ext cx="6115050" cy="376238"/>
          </a:xfrm>
        </p:spPr>
        <p:txBody>
          <a:bodyPr/>
          <a:lstStyle/>
          <a:p>
            <a:pPr algn="r"/>
            <a:r>
              <a:rPr lang="en-US" dirty="0">
                <a:hlinkClick r:id="rId3"/>
              </a:rPr>
              <a:t>https://www.slideshare.net/dahlmoon/string-20160310</a:t>
            </a:r>
            <a:r>
              <a:rPr lang="en-US" dirty="0"/>
              <a:t> </a:t>
            </a:r>
          </a:p>
          <a:p>
            <a:pPr algn="r"/>
            <a:r>
              <a:rPr lang="en-US" dirty="0">
                <a:hlinkClick r:id="rId4"/>
              </a:rPr>
              <a:t>https://docs.python.org/3/library/collections.html</a:t>
            </a:r>
            <a:r>
              <a:rPr lang="en-US" dirty="0"/>
              <a:t> </a:t>
            </a:r>
          </a:p>
          <a:p>
            <a:pPr algn="r"/>
            <a:r>
              <a:rPr lang="en-US" dirty="0">
                <a:hlinkClick r:id="rId5"/>
              </a:rPr>
              <a:t>https://stackoverflow.com/questions/19212306/whats-the-difference-between-ascii-and-unicode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46CA28-948E-48DA-9CD4-18C4033A5C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97" y="1167200"/>
            <a:ext cx="3973988" cy="2002650"/>
          </a:xfrm>
          <a:prstGeom prst="rect">
            <a:avLst/>
          </a:prstGeom>
        </p:spPr>
      </p:pic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460C7DC5-E133-4A39-A9A4-6A54CDB534FB}"/>
              </a:ext>
            </a:extLst>
          </p:cNvPr>
          <p:cNvSpPr/>
          <p:nvPr/>
        </p:nvSpPr>
        <p:spPr>
          <a:xfrm flipH="1">
            <a:off x="4075441" y="1563384"/>
            <a:ext cx="459820" cy="285919"/>
          </a:xfrm>
          <a:prstGeom prst="stripedRightArrow">
            <a:avLst>
              <a:gd name="adj1" fmla="val 50000"/>
              <a:gd name="adj2" fmla="val 6504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C25D53-AB2B-4736-9E4C-50B8EE588990}"/>
              </a:ext>
            </a:extLst>
          </p:cNvPr>
          <p:cNvSpPr/>
          <p:nvPr/>
        </p:nvSpPr>
        <p:spPr>
          <a:xfrm>
            <a:off x="4535261" y="881356"/>
            <a:ext cx="4608739" cy="401648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&gt;&gt;&gt;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>
                <a:solidFill>
                  <a:srgbClr val="000088"/>
                </a:solidFill>
                <a:latin typeface="Arial Unicode MS"/>
                <a:ea typeface="Menlo"/>
              </a:rPr>
              <a:t>from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collections </a:t>
            </a:r>
            <a:r>
              <a:rPr lang="en-US" altLang="en-US" sz="1500" dirty="0">
                <a:solidFill>
                  <a:srgbClr val="000088"/>
                </a:solidFill>
                <a:latin typeface="Arial Unicode MS"/>
                <a:ea typeface="Menlo"/>
              </a:rPr>
              <a:t>import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 err="1">
                <a:solidFill>
                  <a:srgbClr val="000000"/>
                </a:solidFill>
                <a:latin typeface="Arial Unicode MS"/>
                <a:ea typeface="Menlo"/>
              </a:rPr>
              <a:t>defaultdict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&gt;&gt;&gt;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 err="1">
                <a:solidFill>
                  <a:srgbClr val="000000"/>
                </a:solidFill>
                <a:latin typeface="Arial Unicode MS"/>
                <a:ea typeface="Menlo"/>
              </a:rPr>
              <a:t>city_list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=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[(</a:t>
            </a:r>
            <a:r>
              <a:rPr lang="en-US" altLang="en-US" sz="1500" dirty="0">
                <a:solidFill>
                  <a:srgbClr val="008800"/>
                </a:solidFill>
                <a:latin typeface="Arial Unicode MS"/>
                <a:ea typeface="Menlo"/>
              </a:rPr>
              <a:t>'</a:t>
            </a:r>
            <a:r>
              <a:rPr lang="en-US" altLang="en-US" sz="1500" dirty="0" err="1">
                <a:solidFill>
                  <a:srgbClr val="008800"/>
                </a:solidFill>
                <a:latin typeface="Arial Unicode MS"/>
                <a:ea typeface="Menlo"/>
              </a:rPr>
              <a:t>TX'</a:t>
            </a:r>
            <a:r>
              <a:rPr lang="en-US" altLang="en-US" sz="1500" dirty="0" err="1">
                <a:solidFill>
                  <a:srgbClr val="666600"/>
                </a:solidFill>
                <a:latin typeface="Arial Unicode MS"/>
                <a:ea typeface="Menlo"/>
              </a:rPr>
              <a:t>,</a:t>
            </a:r>
            <a:r>
              <a:rPr lang="en-US" altLang="en-US" sz="1500" dirty="0" err="1">
                <a:solidFill>
                  <a:srgbClr val="008800"/>
                </a:solidFill>
                <a:latin typeface="Arial Unicode MS"/>
                <a:ea typeface="Menlo"/>
              </a:rPr>
              <a:t>'Austin</a:t>
            </a:r>
            <a:r>
              <a:rPr lang="en-US" altLang="en-US" sz="1500" dirty="0">
                <a:solidFill>
                  <a:srgbClr val="008800"/>
                </a:solidFill>
                <a:latin typeface="Arial Unicode MS"/>
                <a:ea typeface="Menlo"/>
              </a:rPr>
              <a:t>'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),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(</a:t>
            </a:r>
            <a:r>
              <a:rPr lang="en-US" altLang="en-US" sz="1500" dirty="0">
                <a:solidFill>
                  <a:srgbClr val="008800"/>
                </a:solidFill>
                <a:latin typeface="Arial Unicode MS"/>
                <a:ea typeface="Menlo"/>
              </a:rPr>
              <a:t>'</a:t>
            </a:r>
            <a:r>
              <a:rPr lang="en-US" altLang="en-US" sz="1500" dirty="0" err="1">
                <a:solidFill>
                  <a:srgbClr val="008800"/>
                </a:solidFill>
                <a:latin typeface="Arial Unicode MS"/>
                <a:ea typeface="Menlo"/>
              </a:rPr>
              <a:t>TX'</a:t>
            </a:r>
            <a:r>
              <a:rPr lang="en-US" altLang="en-US" sz="1500" dirty="0" err="1">
                <a:solidFill>
                  <a:srgbClr val="666600"/>
                </a:solidFill>
                <a:latin typeface="Arial Unicode MS"/>
                <a:ea typeface="Menlo"/>
              </a:rPr>
              <a:t>,</a:t>
            </a:r>
            <a:r>
              <a:rPr lang="en-US" altLang="en-US" sz="1500" dirty="0" err="1">
                <a:solidFill>
                  <a:srgbClr val="008800"/>
                </a:solidFill>
                <a:latin typeface="Arial Unicode MS"/>
                <a:ea typeface="Menlo"/>
              </a:rPr>
              <a:t>'Houston</a:t>
            </a:r>
            <a:r>
              <a:rPr lang="en-US" altLang="en-US" sz="1500" dirty="0">
                <a:solidFill>
                  <a:srgbClr val="008800"/>
                </a:solidFill>
                <a:latin typeface="Arial Unicode MS"/>
                <a:ea typeface="Menlo"/>
              </a:rPr>
              <a:t>'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),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(</a:t>
            </a:r>
            <a:r>
              <a:rPr lang="en-US" altLang="en-US" sz="1500" dirty="0">
                <a:solidFill>
                  <a:srgbClr val="008800"/>
                </a:solidFill>
                <a:latin typeface="Arial Unicode MS"/>
                <a:ea typeface="Menlo"/>
              </a:rPr>
              <a:t>'</a:t>
            </a:r>
            <a:r>
              <a:rPr lang="en-US" altLang="en-US" sz="1500" dirty="0" err="1">
                <a:solidFill>
                  <a:srgbClr val="008800"/>
                </a:solidFill>
                <a:latin typeface="Arial Unicode MS"/>
                <a:ea typeface="Menlo"/>
              </a:rPr>
              <a:t>NY'</a:t>
            </a:r>
            <a:r>
              <a:rPr lang="en-US" altLang="en-US" sz="1500" dirty="0" err="1">
                <a:solidFill>
                  <a:srgbClr val="666600"/>
                </a:solidFill>
                <a:latin typeface="Arial Unicode MS"/>
                <a:ea typeface="Menlo"/>
              </a:rPr>
              <a:t>,</a:t>
            </a:r>
            <a:r>
              <a:rPr lang="en-US" altLang="en-US" sz="1500" dirty="0" err="1">
                <a:solidFill>
                  <a:srgbClr val="008800"/>
                </a:solidFill>
                <a:latin typeface="Arial Unicode MS"/>
                <a:ea typeface="Menlo"/>
              </a:rPr>
              <a:t>'Albany</a:t>
            </a:r>
            <a:r>
              <a:rPr lang="en-US" altLang="en-US" sz="1500" dirty="0">
                <a:solidFill>
                  <a:srgbClr val="008800"/>
                </a:solidFill>
                <a:latin typeface="Arial Unicode MS"/>
                <a:ea typeface="Menlo"/>
              </a:rPr>
              <a:t>'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),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(</a:t>
            </a:r>
            <a:r>
              <a:rPr lang="en-US" altLang="en-US" sz="1500" dirty="0">
                <a:solidFill>
                  <a:srgbClr val="008800"/>
                </a:solidFill>
                <a:latin typeface="Arial Unicode MS"/>
                <a:ea typeface="Menlo"/>
              </a:rPr>
              <a:t>'NY'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,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>
                <a:solidFill>
                  <a:srgbClr val="008800"/>
                </a:solidFill>
                <a:latin typeface="Arial Unicode MS"/>
                <a:ea typeface="Menlo"/>
              </a:rPr>
              <a:t>'Syracuse'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),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(</a:t>
            </a:r>
            <a:r>
              <a:rPr lang="en-US" altLang="en-US" sz="1500" dirty="0">
                <a:solidFill>
                  <a:srgbClr val="008800"/>
                </a:solidFill>
                <a:latin typeface="Arial Unicode MS"/>
                <a:ea typeface="Menlo"/>
              </a:rPr>
              <a:t>'NY'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,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>
                <a:solidFill>
                  <a:srgbClr val="008800"/>
                </a:solidFill>
                <a:latin typeface="Arial Unicode MS"/>
                <a:ea typeface="Menlo"/>
              </a:rPr>
              <a:t>'Buffalo’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),</a:t>
            </a:r>
            <a:endParaRPr lang="en-US" altLang="en-US" sz="1500" dirty="0">
              <a:solidFill>
                <a:srgbClr val="000000"/>
              </a:solidFill>
              <a:latin typeface="Arial Unicode MS"/>
              <a:ea typeface="Menl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(</a:t>
            </a:r>
            <a:r>
              <a:rPr lang="en-US" altLang="en-US" sz="1500" dirty="0">
                <a:solidFill>
                  <a:srgbClr val="008800"/>
                </a:solidFill>
                <a:latin typeface="Arial Unicode MS"/>
                <a:ea typeface="Menlo"/>
              </a:rPr>
              <a:t>'NY'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,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>
                <a:solidFill>
                  <a:srgbClr val="008800"/>
                </a:solidFill>
                <a:latin typeface="Arial Unicode MS"/>
                <a:ea typeface="Menlo"/>
              </a:rPr>
              <a:t>'Rochester'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),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(</a:t>
            </a:r>
            <a:r>
              <a:rPr lang="en-US" altLang="en-US" sz="1500" dirty="0">
                <a:solidFill>
                  <a:srgbClr val="008800"/>
                </a:solidFill>
                <a:latin typeface="Arial Unicode MS"/>
                <a:ea typeface="Menlo"/>
              </a:rPr>
              <a:t>'TX'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,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>
                <a:solidFill>
                  <a:srgbClr val="008800"/>
                </a:solidFill>
                <a:latin typeface="Arial Unicode MS"/>
                <a:ea typeface="Menlo"/>
              </a:rPr>
              <a:t>'Dallas'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),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(</a:t>
            </a:r>
            <a:r>
              <a:rPr lang="en-US" altLang="en-US" sz="1500" dirty="0">
                <a:solidFill>
                  <a:srgbClr val="008800"/>
                </a:solidFill>
                <a:latin typeface="Arial Unicode MS"/>
                <a:ea typeface="Menlo"/>
              </a:rPr>
              <a:t>'</a:t>
            </a:r>
            <a:r>
              <a:rPr lang="en-US" altLang="en-US" sz="1500" dirty="0" err="1">
                <a:solidFill>
                  <a:srgbClr val="008800"/>
                </a:solidFill>
                <a:latin typeface="Arial Unicode MS"/>
                <a:ea typeface="Menlo"/>
              </a:rPr>
              <a:t>CA'</a:t>
            </a:r>
            <a:r>
              <a:rPr lang="en-US" altLang="en-US" sz="1500" dirty="0" err="1">
                <a:solidFill>
                  <a:srgbClr val="666600"/>
                </a:solidFill>
                <a:latin typeface="Arial Unicode MS"/>
                <a:ea typeface="Menlo"/>
              </a:rPr>
              <a:t>,</a:t>
            </a:r>
            <a:r>
              <a:rPr lang="en-US" altLang="en-US" sz="1500" dirty="0" err="1">
                <a:solidFill>
                  <a:srgbClr val="008800"/>
                </a:solidFill>
                <a:latin typeface="Arial Unicode MS"/>
                <a:ea typeface="Menlo"/>
              </a:rPr>
              <a:t>'Sacramento</a:t>
            </a:r>
            <a:r>
              <a:rPr lang="en-US" altLang="en-US" sz="1500" dirty="0">
                <a:solidFill>
                  <a:srgbClr val="008800"/>
                </a:solidFill>
                <a:latin typeface="Arial Unicode MS"/>
                <a:ea typeface="Menlo"/>
              </a:rPr>
              <a:t>'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),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(</a:t>
            </a:r>
            <a:r>
              <a:rPr lang="en-US" altLang="en-US" sz="1500" dirty="0">
                <a:solidFill>
                  <a:srgbClr val="008800"/>
                </a:solidFill>
                <a:latin typeface="Arial Unicode MS"/>
                <a:ea typeface="Menlo"/>
              </a:rPr>
              <a:t>'CA'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,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>
                <a:solidFill>
                  <a:srgbClr val="008800"/>
                </a:solidFill>
                <a:latin typeface="Arial Unicode MS"/>
                <a:ea typeface="Menlo"/>
              </a:rPr>
              <a:t>'Palo Alto'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),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(</a:t>
            </a:r>
            <a:r>
              <a:rPr lang="en-US" altLang="en-US" sz="1500" dirty="0">
                <a:solidFill>
                  <a:srgbClr val="008800"/>
                </a:solidFill>
                <a:latin typeface="Arial Unicode MS"/>
                <a:ea typeface="Menlo"/>
              </a:rPr>
              <a:t>'GA'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,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>
                <a:solidFill>
                  <a:srgbClr val="008800"/>
                </a:solidFill>
                <a:latin typeface="Arial Unicode MS"/>
                <a:ea typeface="Menlo"/>
              </a:rPr>
              <a:t>'Atlanta’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)]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&gt;&gt;&gt;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&gt;&gt;&gt;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 err="1">
                <a:solidFill>
                  <a:srgbClr val="000000"/>
                </a:solidFill>
                <a:latin typeface="Arial Unicode MS"/>
                <a:ea typeface="Menlo"/>
              </a:rPr>
              <a:t>cities_by_state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=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 err="1">
                <a:solidFill>
                  <a:srgbClr val="000000"/>
                </a:solidFill>
                <a:latin typeface="Arial Unicode MS"/>
                <a:ea typeface="Menlo"/>
              </a:rPr>
              <a:t>defaultdict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(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list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)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&gt;&gt;&gt;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>
                <a:solidFill>
                  <a:srgbClr val="000088"/>
                </a:solidFill>
                <a:latin typeface="Arial Unicode MS"/>
                <a:ea typeface="Menlo"/>
              </a:rPr>
              <a:t>for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state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,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city </a:t>
            </a:r>
            <a:r>
              <a:rPr lang="en-US" altLang="en-US" sz="1500" dirty="0">
                <a:solidFill>
                  <a:srgbClr val="000088"/>
                </a:solidFill>
                <a:latin typeface="Arial Unicode MS"/>
                <a:ea typeface="Menlo"/>
              </a:rPr>
              <a:t>in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 err="1">
                <a:solidFill>
                  <a:srgbClr val="000000"/>
                </a:solidFill>
                <a:latin typeface="Arial Unicode MS"/>
                <a:ea typeface="Menlo"/>
              </a:rPr>
              <a:t>city_list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: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...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    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	</a:t>
            </a:r>
            <a:r>
              <a:rPr lang="en-US" altLang="en-US" sz="1500" dirty="0" err="1">
                <a:solidFill>
                  <a:srgbClr val="000000"/>
                </a:solidFill>
                <a:latin typeface="Arial Unicode MS"/>
                <a:ea typeface="Menlo"/>
              </a:rPr>
              <a:t>cities_by_state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[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state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].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append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(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city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)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...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500" dirty="0">
              <a:solidFill>
                <a:srgbClr val="000088"/>
              </a:solidFill>
              <a:latin typeface="Arial Unicode MS"/>
              <a:ea typeface="Menl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000088"/>
                </a:solidFill>
                <a:latin typeface="Arial Unicode MS"/>
                <a:ea typeface="Menlo"/>
              </a:rPr>
              <a:t>&gt;&gt;&gt; for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state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,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cities </a:t>
            </a:r>
            <a:r>
              <a:rPr lang="en-US" altLang="en-US" sz="1500" dirty="0">
                <a:solidFill>
                  <a:srgbClr val="000088"/>
                </a:solidFill>
                <a:latin typeface="Arial Unicode MS"/>
                <a:ea typeface="Menlo"/>
              </a:rPr>
              <a:t>in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 err="1">
                <a:solidFill>
                  <a:srgbClr val="000000"/>
                </a:solidFill>
                <a:latin typeface="Arial Unicode MS"/>
                <a:ea typeface="Menlo"/>
              </a:rPr>
              <a:t>cities_by_state</a:t>
            </a:r>
            <a:r>
              <a:rPr lang="en-US" altLang="en-US" sz="1500" dirty="0" err="1">
                <a:solidFill>
                  <a:srgbClr val="666600"/>
                </a:solidFill>
                <a:latin typeface="Arial Unicode MS"/>
                <a:ea typeface="Menlo"/>
              </a:rPr>
              <a:t>.</a:t>
            </a:r>
            <a:r>
              <a:rPr lang="en-US" altLang="en-US" sz="1500" dirty="0" err="1">
                <a:solidFill>
                  <a:srgbClr val="000000"/>
                </a:solidFill>
                <a:latin typeface="Arial Unicode MS"/>
                <a:ea typeface="Menlo"/>
              </a:rPr>
              <a:t>iteritems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():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...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    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000088"/>
                </a:solidFill>
                <a:latin typeface="Arial Unicode MS"/>
                <a:ea typeface="Menlo"/>
              </a:rPr>
              <a:t>	print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state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,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>
                <a:solidFill>
                  <a:srgbClr val="008800"/>
                </a:solidFill>
                <a:latin typeface="Arial Unicode MS"/>
                <a:ea typeface="Menlo"/>
              </a:rPr>
              <a:t>', '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.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join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(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cities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)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...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500" dirty="0">
              <a:solidFill>
                <a:srgbClr val="000000"/>
              </a:solidFill>
              <a:latin typeface="Arial Unicode MS"/>
              <a:ea typeface="Menl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NY </a:t>
            </a:r>
            <a:r>
              <a:rPr lang="en-US" altLang="en-US" sz="1500" dirty="0">
                <a:solidFill>
                  <a:srgbClr val="660066"/>
                </a:solidFill>
                <a:latin typeface="Arial Unicode MS"/>
                <a:ea typeface="Menlo"/>
              </a:rPr>
              <a:t>Albany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,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>
                <a:solidFill>
                  <a:srgbClr val="660066"/>
                </a:solidFill>
                <a:latin typeface="Arial Unicode MS"/>
                <a:ea typeface="Menlo"/>
              </a:rPr>
              <a:t>Syracuse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,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>
                <a:solidFill>
                  <a:srgbClr val="660066"/>
                </a:solidFill>
                <a:latin typeface="Arial Unicode MS"/>
                <a:ea typeface="Menlo"/>
              </a:rPr>
              <a:t>Buffalo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,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>
                <a:solidFill>
                  <a:srgbClr val="660066"/>
                </a:solidFill>
                <a:latin typeface="Arial Unicode MS"/>
                <a:ea typeface="Menlo"/>
              </a:rPr>
              <a:t>Rochester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CA </a:t>
            </a:r>
            <a:r>
              <a:rPr lang="en-US" altLang="en-US" sz="1500" dirty="0">
                <a:solidFill>
                  <a:srgbClr val="660066"/>
                </a:solidFill>
                <a:latin typeface="Arial Unicode MS"/>
                <a:ea typeface="Menlo"/>
              </a:rPr>
              <a:t>Sacramento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,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>
                <a:solidFill>
                  <a:srgbClr val="660066"/>
                </a:solidFill>
                <a:latin typeface="Arial Unicode MS"/>
                <a:ea typeface="Menlo"/>
              </a:rPr>
              <a:t>Palo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>
                <a:solidFill>
                  <a:srgbClr val="660066"/>
                </a:solidFill>
                <a:latin typeface="Arial Unicode MS"/>
                <a:ea typeface="Menlo"/>
              </a:rPr>
              <a:t>Alto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GA </a:t>
            </a:r>
            <a:r>
              <a:rPr lang="en-US" altLang="en-US" sz="1500" dirty="0">
                <a:solidFill>
                  <a:srgbClr val="660066"/>
                </a:solidFill>
                <a:latin typeface="Arial Unicode MS"/>
                <a:ea typeface="Menlo"/>
              </a:rPr>
              <a:t>Atlanta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TX </a:t>
            </a:r>
            <a:r>
              <a:rPr lang="en-US" altLang="en-US" sz="1500" dirty="0">
                <a:solidFill>
                  <a:srgbClr val="660066"/>
                </a:solidFill>
                <a:latin typeface="Arial Unicode MS"/>
                <a:ea typeface="Menlo"/>
              </a:rPr>
              <a:t>Austin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,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>
                <a:solidFill>
                  <a:srgbClr val="660066"/>
                </a:solidFill>
                <a:latin typeface="Arial Unicode MS"/>
                <a:ea typeface="Menlo"/>
              </a:rPr>
              <a:t>Houston</a:t>
            </a:r>
            <a:r>
              <a:rPr lang="en-US" altLang="en-US" sz="1500" dirty="0">
                <a:solidFill>
                  <a:srgbClr val="666600"/>
                </a:solidFill>
                <a:latin typeface="Arial Unicode MS"/>
                <a:ea typeface="Menlo"/>
              </a:rPr>
              <a:t>,</a:t>
            </a:r>
            <a:r>
              <a:rPr lang="en-US" altLang="en-US" sz="1500" dirty="0">
                <a:solidFill>
                  <a:srgbClr val="000000"/>
                </a:solidFill>
                <a:latin typeface="Arial Unicode MS"/>
                <a:ea typeface="Menlo"/>
              </a:rPr>
              <a:t> </a:t>
            </a:r>
            <a:r>
              <a:rPr lang="en-US" altLang="en-US" sz="1500" dirty="0">
                <a:solidFill>
                  <a:srgbClr val="660066"/>
                </a:solidFill>
                <a:latin typeface="Arial Unicode MS"/>
                <a:ea typeface="Menlo"/>
              </a:rPr>
              <a:t>Dallas</a:t>
            </a:r>
            <a:r>
              <a:rPr lang="en-US" altLang="en-US" sz="1500" dirty="0"/>
              <a:t> </a:t>
            </a:r>
            <a:endParaRPr lang="en-US" altLang="en-US" sz="15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164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4" y="198691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90" y="270696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Topic Modeling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/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 panose="020B0503020000020004" pitchFamily="50" charset="-127"/>
                <a:cs typeface="+mn-cs"/>
              </a:rPr>
              <a:t>LDA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887574"/>
              </p:ext>
            </p:extLst>
          </p:nvPr>
        </p:nvGraphicFramePr>
        <p:xfrm>
          <a:off x="1524000" y="3898703"/>
          <a:ext cx="6096000" cy="2219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40222136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6828371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0059391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97445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Topic</a:t>
                      </a:r>
                      <a:r>
                        <a:rPr lang="en-US" altLang="ko-KR" baseline="0"/>
                        <a:t> 0</a:t>
                      </a:r>
                      <a:endParaRPr lang="ko-KR" altLang="en-US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A5B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A5B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Topic 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A5B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A5B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Topic 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A5B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A5B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Topic 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3A5B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A5B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8649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Java (3)</a:t>
                      </a: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A5B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HBase (2)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A5B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Regression (3)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A5B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Statistics (3)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3A5B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8453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Big Data (3)</a:t>
                      </a: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</a:t>
                      </a:r>
                      <a:r>
                        <a:rPr lang="en-US" altLang="ko-KR" baseline="0"/>
                        <a:t>net(2)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Python (2)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Probability</a:t>
                      </a:r>
                      <a:r>
                        <a:rPr lang="en-US" altLang="ko-KR" baseline="0"/>
                        <a:t> (3)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21107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Hadoop (1)</a:t>
                      </a: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Postgres (2)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R (2)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Python</a:t>
                      </a:r>
                      <a:r>
                        <a:rPr lang="en-US" altLang="ko-KR" baseline="0"/>
                        <a:t> (2)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12277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C++ (1)</a:t>
                      </a: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MongoDB (2)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Libsvm</a:t>
                      </a:r>
                      <a:r>
                        <a:rPr lang="en-US" altLang="ko-KR" baseline="0"/>
                        <a:t> (2)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R (2)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6588837"/>
                  </a:ext>
                </a:extLst>
              </a:tr>
              <a:tr h="36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Spark (1)</a:t>
                      </a: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3A5B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ML (2)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3A5B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ScikitLearn (2)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3A5B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Pandas (2)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3A5B9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3A5B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4240041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959009" y="1675847"/>
            <a:ext cx="5225982" cy="175432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Topic 0 : Big Data and Programming Languages</a:t>
            </a:r>
          </a:p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Topic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1 :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databases</a:t>
            </a:r>
            <a:endParaRPr kumimoji="0" lang="en-US" altLang="ko-KR" sz="1800" b="0" i="0" u="none" strike="noStrike" kern="1200" cap="none" spc="0" normalizeH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baseline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Topic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 : Machine learning</a:t>
            </a:r>
          </a:p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Topic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3 : Python and statistics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화살표: 아래쪽 2"/>
          <p:cNvSpPr/>
          <p:nvPr/>
        </p:nvSpPr>
        <p:spPr>
          <a:xfrm flipV="1">
            <a:off x="4227262" y="3339323"/>
            <a:ext cx="689476" cy="719699"/>
          </a:xfrm>
          <a:prstGeom prst="downArrow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586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4" y="198691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90" y="270696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Topic Modeling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/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 panose="020B0503020000020004" pitchFamily="50" charset="-127"/>
                <a:cs typeface="+mn-cs"/>
              </a:rPr>
              <a:t>LDA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137410"/>
            <a:ext cx="62579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770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4" y="198691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90" y="270696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Topic Modeling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/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 panose="020B0503020000020004" pitchFamily="50" charset="-127"/>
                <a:cs typeface="+mn-cs"/>
              </a:rPr>
              <a:t>LDA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90" y="1930260"/>
            <a:ext cx="5915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304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4" y="198691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90" y="270696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Topic Modeling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/>
          </p:cNvPr>
          <p:cNvSpPr/>
          <p:nvPr/>
        </p:nvSpPr>
        <p:spPr>
          <a:xfrm>
            <a:off x="1150754" y="1075108"/>
            <a:ext cx="5259897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 panose="020B0503020000020004" pitchFamily="50" charset="-127"/>
                <a:cs typeface="+mn-cs"/>
              </a:rPr>
              <a:t>LDAvis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AutoShape 2" descr="http://chdoig.github.io/pygotham-topic-modeling/images/ldavis.png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352" y="1847306"/>
            <a:ext cx="6633296" cy="43030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520" y="6242430"/>
            <a:ext cx="49947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>
                <a:latin typeface="+mn-ea"/>
                <a:hlinkClick r:id="rId4"/>
              </a:rPr>
              <a:t>https://github.com/cpsievert/LDAvis</a:t>
            </a:r>
            <a:r>
              <a:rPr lang="en-US" altLang="ko-KR" sz="160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27732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4" y="198691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06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90" y="270696"/>
            <a:ext cx="2119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References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92229" y="1178821"/>
            <a:ext cx="7759542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KoNLPy,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hlinkClick r:id="rId2"/>
              </a:rPr>
              <a:t>http://konlpy.org/ko/latest/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KoNLPy_GitHub,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hlinkClick r:id="rId2"/>
              </a:rPr>
              <a:t>https://github.com/konlpy/konlpy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NLTK,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hlinkClick r:id="rId3"/>
              </a:rPr>
              <a:t>https://datascienceschool.net/view-notebook/118731eec74b4ad3bdd2f89bab077e1b/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hlinkClick r:id="rId2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Text Mining,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hlinkClick r:id="rId2"/>
              </a:rPr>
              <a:t>https://www.lucypark.kr/courses/2015-dm/text-mining.html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Topic Modeling,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hlinkClick r:id="rId4"/>
              </a:rPr>
              <a:t>https://www.youtube.com/watch?v=BuMu-bdoVrU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hlinkClick r:id="rId3"/>
              </a:rPr>
              <a:t>https://datascienceschool.net/view-notebook/118731eec74b4ad3bdd2f89bab077e1b/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hlinkClick r:id="rId5"/>
              </a:rPr>
              <a:t>https://datascienceschool.net/view-notebook/70ce46db4ced4a999c6ec349df0f4eb0/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</p:spTree>
    <p:extLst>
      <p:ext uri="{BB962C8B-B14F-4D97-AF65-F5344CB8AC3E}">
        <p14:creationId xmlns:p14="http://schemas.microsoft.com/office/powerpoint/2010/main" val="17666651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23299" y="2670015"/>
            <a:ext cx="4099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pperplate Gothic Bold" pitchFamily="34" charset="0"/>
                <a:ea typeface="나눔명조 ExtraBold" pitchFamily="18" charset="-127"/>
                <a:cs typeface="Leelawadee UI" pitchFamily="34" charset="-34"/>
              </a:rPr>
              <a:t>Thank you !</a:t>
            </a:r>
            <a:endParaRPr kumimoji="0" lang="ko-KR" altLang="en-US" sz="4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pperplate Gothic Bold" pitchFamily="34" charset="0"/>
              <a:ea typeface="나눔명조 ExtraBold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06830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70696"/>
            <a:ext cx="386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NLP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–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N-gram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나눔명조 ExtraBold" pitchFamily="18" charset="-127"/>
                <a:cs typeface="Segoe UI Black" pitchFamily="34" charset="0"/>
              </a:rPr>
              <a:t>model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58317" y="1726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NLP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HY헤드라인M" pitchFamily="18" charset="-127"/>
                <a:cs typeface="Segoe UI Black" panose="020B0A02040204020203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4388" y="46650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opperplate Gothic Bold" pitchFamily="34" charset="0"/>
                <a:ea typeface="맑은 고딕" panose="020B0503020000020004" pitchFamily="50" charset="-127"/>
                <a:cs typeface="+mn-cs"/>
              </a:rPr>
              <a:t>SESSION  # 14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E48B72-A330-4BE5-974A-FB77CD324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059" y="3537019"/>
            <a:ext cx="8619022" cy="3188960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sz="1800" b="1" dirty="0" err="1"/>
              <a:t>BeautifulSoup</a:t>
            </a:r>
            <a:r>
              <a:rPr lang="en-US" altLang="ko-KR" sz="1600" b="1" dirty="0"/>
              <a:t/>
            </a:r>
            <a:br>
              <a:rPr lang="en-US" altLang="ko-KR" sz="1600" b="1" dirty="0"/>
            </a:br>
            <a:r>
              <a:rPr lang="en-US" altLang="ko-KR" sz="1100" b="1" dirty="0">
                <a:hlinkClick r:id="rId3"/>
              </a:rPr>
              <a:t>https://www.crummy.com/software/BeautifulSoup/bs4/doc/#making-the-soup</a:t>
            </a:r>
            <a:r>
              <a:rPr lang="en-US" altLang="ko-KR" sz="1100" b="1" dirty="0"/>
              <a:t> </a:t>
            </a:r>
            <a:endParaRPr lang="en-US" altLang="ko-KR" sz="1600" b="1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11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requests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soup</a:t>
            </a:r>
            <a:r>
              <a:rPr lang="en-US" altLang="en-US" sz="1600" dirty="0" err="1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find_all</a:t>
            </a:r>
            <a:r>
              <a:rPr lang="en-US" altLang="en-US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407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'a’</a:t>
            </a:r>
            <a:r>
              <a:rPr lang="en-US" altLang="en-US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sz="1600" i="1" dirty="0">
                <a:solidFill>
                  <a:srgbClr val="408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[&lt;a class="sister" </a:t>
            </a:r>
            <a:r>
              <a:rPr lang="en-US" altLang="en-US" sz="1600" i="1" dirty="0" err="1">
                <a:solidFill>
                  <a:srgbClr val="408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altLang="en-US" sz="1600" i="1" dirty="0">
                <a:solidFill>
                  <a:srgbClr val="408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="http://example.com/</a:t>
            </a:r>
            <a:r>
              <a:rPr lang="en-US" altLang="en-US" sz="1600" i="1" dirty="0" err="1">
                <a:solidFill>
                  <a:srgbClr val="408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elsie</a:t>
            </a:r>
            <a:r>
              <a:rPr lang="en-US" altLang="en-US" sz="1600" i="1" dirty="0">
                <a:solidFill>
                  <a:srgbClr val="408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id="link1"&gt;Elsie&lt;/a&gt;,</a:t>
            </a:r>
            <a:r>
              <a:rPr lang="en-US" altLang="en-US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sz="1600" i="1" dirty="0">
                <a:solidFill>
                  <a:srgbClr val="408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&lt;a class="sister" </a:t>
            </a:r>
            <a:r>
              <a:rPr lang="en-US" altLang="en-US" sz="1600" i="1" dirty="0" err="1">
                <a:solidFill>
                  <a:srgbClr val="408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altLang="en-US" sz="1600" i="1" dirty="0">
                <a:solidFill>
                  <a:srgbClr val="408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="http://example.com/</a:t>
            </a:r>
            <a:r>
              <a:rPr lang="en-US" altLang="en-US" sz="1600" i="1" dirty="0" err="1">
                <a:solidFill>
                  <a:srgbClr val="408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lacie</a:t>
            </a:r>
            <a:r>
              <a:rPr lang="en-US" altLang="en-US" sz="1600" i="1" dirty="0">
                <a:solidFill>
                  <a:srgbClr val="408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id="link2"&gt;Lacie&lt;/a&gt;,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sz="1600" i="1" dirty="0">
                <a:solidFill>
                  <a:srgbClr val="408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&lt;a class="sister" </a:t>
            </a:r>
            <a:r>
              <a:rPr lang="en-US" altLang="en-US" sz="1600" i="1" dirty="0" err="1">
                <a:solidFill>
                  <a:srgbClr val="408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altLang="en-US" sz="1600" i="1" dirty="0">
                <a:solidFill>
                  <a:srgbClr val="408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="http://example.com/</a:t>
            </a:r>
            <a:r>
              <a:rPr lang="en-US" altLang="en-US" sz="1600" i="1" dirty="0" err="1">
                <a:solidFill>
                  <a:srgbClr val="408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tillie</a:t>
            </a:r>
            <a:r>
              <a:rPr lang="en-US" altLang="en-US" sz="1600" i="1" dirty="0">
                <a:solidFill>
                  <a:srgbClr val="408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id="link3"&gt;Tillie&lt;/a&gt;]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Tag / name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sz="1600" i="1" dirty="0">
                <a:solidFill>
                  <a:srgbClr val="408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&lt;blockquote class="boldest"&gt;Extremely bold&lt;/blockquote&gt;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36FB52-0F05-4FB6-B1FF-4A006263C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1" y="1062784"/>
            <a:ext cx="4887858" cy="1969734"/>
          </a:xfrm>
          <a:prstGeom prst="rect">
            <a:avLst/>
          </a:prstGeom>
        </p:spPr>
      </p:pic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02982D1F-5EA0-49EB-8CD5-E21B9BBFF502}"/>
              </a:ext>
            </a:extLst>
          </p:cNvPr>
          <p:cNvSpPr/>
          <p:nvPr/>
        </p:nvSpPr>
        <p:spPr>
          <a:xfrm flipH="1">
            <a:off x="3650000" y="1583336"/>
            <a:ext cx="670791" cy="464315"/>
          </a:xfrm>
          <a:prstGeom prst="stripedRightArrow">
            <a:avLst>
              <a:gd name="adj1" fmla="val 50000"/>
              <a:gd name="adj2" fmla="val 6504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0192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ctr">
        <a:spAutoFit/>
      </a:bodyPr>
      <a:lstStyle>
        <a:defPPr algn="ctr">
          <a:defRPr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2563</TotalTime>
  <Words>5857</Words>
  <Application>Microsoft Office PowerPoint</Application>
  <PresentationFormat>화면 슬라이드 쇼(4:3)</PresentationFormat>
  <Paragraphs>1190</Paragraphs>
  <Slides>85</Slides>
  <Notes>81</Notes>
  <HiddenSlides>0</HiddenSlides>
  <MMClips>0</MMClips>
  <ScaleCrop>false</ScaleCrop>
  <HeadingPairs>
    <vt:vector size="6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85</vt:i4>
      </vt:variant>
    </vt:vector>
  </HeadingPairs>
  <TitlesOfParts>
    <vt:vector size="107" baseType="lpstr">
      <vt:lpstr>Arial Unicode MS</vt:lpstr>
      <vt:lpstr>HY헤드라인M</vt:lpstr>
      <vt:lpstr>inherit</vt:lpstr>
      <vt:lpstr>Menlo</vt:lpstr>
      <vt:lpstr>나눔고딕</vt:lpstr>
      <vt:lpstr>나눔명조 ExtraBold</vt:lpstr>
      <vt:lpstr>맑은 고딕</vt:lpstr>
      <vt:lpstr>함초롬돋움</vt:lpstr>
      <vt:lpstr>Arial</vt:lpstr>
      <vt:lpstr>Calibri</vt:lpstr>
      <vt:lpstr>Calibri Light</vt:lpstr>
      <vt:lpstr>Cambria Math</vt:lpstr>
      <vt:lpstr>Century Gothic</vt:lpstr>
      <vt:lpstr>Consolas</vt:lpstr>
      <vt:lpstr>Copperplate Gothic Bold</vt:lpstr>
      <vt:lpstr>Courier New</vt:lpstr>
      <vt:lpstr>Leelawadee UI</vt:lpstr>
      <vt:lpstr>Segoe UI Black</vt:lpstr>
      <vt:lpstr>Symbol</vt:lpstr>
      <vt:lpstr>Wingdings</vt:lpstr>
      <vt:lpstr>1_Office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 def get_document():      url = "https://www.oreilly.com/ideas/what-is-data-science"     html = requests.get(url).text     #print(html)     soup = BeautifulSoup(html, 'html.parser')     #html5lib or html.parser      content = soup.find("div", "article-body")        # find article-body div     regex = r"[\w']+|[\.]"                            # matches a word or a period      document = []      for paragraph in content("p"):         words = re.findall(regex, fix_unicode(paragraph.text))         #print(words)         document.extend(words)     #print(document)     return document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문장 규칙 리스트를 종결어로 채우는 과정을 코드로..?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정다인</dc:creator>
  <cp:lastModifiedBy>Gyumin Sim</cp:lastModifiedBy>
  <cp:revision>245</cp:revision>
  <dcterms:created xsi:type="dcterms:W3CDTF">2017-08-14T16:10:27Z</dcterms:created>
  <dcterms:modified xsi:type="dcterms:W3CDTF">2017-09-02T08:38:53Z</dcterms:modified>
</cp:coreProperties>
</file>